
<file path=[Content_Types].xml><?xml version="1.0" encoding="utf-8"?>
<Types xmlns="http://schemas.openxmlformats.org/package/2006/content-types">
  <Default Extension="png" ContentType="image/png"/>
  <Default Extension="web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61" r:id="rId6"/>
    <p:sldId id="266" r:id="rId7"/>
    <p:sldId id="269" r:id="rId8"/>
    <p:sldId id="270" r:id="rId9"/>
    <p:sldId id="271" r:id="rId10"/>
    <p:sldId id="272" r:id="rId11"/>
  </p:sldIdLst>
  <p:sldSz cx="12192000" cy="6858000"/>
  <p:notesSz cx="6858000" cy="9144000"/>
  <p:embeddedFontLst>
    <p:embeddedFont>
      <p:font typeface="Raleway" panose="020B0604020202020204" charset="-52"/>
      <p:regular r:id="rId13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Raleway Medium" panose="020B0604020202020204" charset="-52"/>
      <p:regular r:id="rId19"/>
      <p:bold r:id="rId20"/>
    </p:embeddedFont>
    <p:embeddedFont>
      <p:font typeface="Montserrat Light" panose="020B0604020202020204" charset="-52"/>
      <p:regular r:id="rId21"/>
      <p:italic r:id="rId22"/>
    </p:embeddedFont>
    <p:embeddedFont>
      <p:font typeface="Raleway Black" panose="020B0604020202020204" charset="-52"/>
      <p:bold r:id="rId2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67" userDrawn="1">
          <p15:clr>
            <a:srgbClr val="A4A3A4"/>
          </p15:clr>
        </p15:guide>
        <p15:guide id="2" pos="2026" userDrawn="1">
          <p15:clr>
            <a:srgbClr val="A4A3A4"/>
          </p15:clr>
        </p15:guide>
        <p15:guide id="3" pos="5654" userDrawn="1">
          <p15:clr>
            <a:srgbClr val="A4A3A4"/>
          </p15:clr>
        </p15:guide>
        <p15:guide id="4" orient="horz" pos="125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B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22" autoAdjust="0"/>
    <p:restoredTop sz="96296" autoAdjust="0"/>
  </p:normalViewPr>
  <p:slideViewPr>
    <p:cSldViewPr snapToGrid="0" showGuides="1">
      <p:cViewPr>
        <p:scale>
          <a:sx n="100" d="100"/>
          <a:sy n="100" d="100"/>
        </p:scale>
        <p:origin x="756" y="450"/>
      </p:cViewPr>
      <p:guideLst>
        <p:guide orient="horz" pos="3067"/>
        <p:guide pos="2026"/>
        <p:guide pos="5654"/>
        <p:guide orient="horz" pos="125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BA7AD6-A32D-413E-9758-E3233317A795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1E266C-90AA-4AA2-A767-26315DE41A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0668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1) Ключевую роль в продажах играет эффективная целевая рассылка. Рассылки позволяют оперативно информировать клиентов об актуальных предложениях и сервисах компании. Однако каждая рассылка сопряжена с различными издержками, что может негативно сказаться на лояльности клиентов в долгосрочной перспективе. </a:t>
            </a:r>
            <a:br>
              <a:rPr lang="ru-RU" dirty="0"/>
            </a:br>
            <a:r>
              <a:rPr lang="ru-RU" dirty="0"/>
              <a:t>2) На основе больших данных о предыдущем опыте взаимодействия с клиентами участникам </a:t>
            </a:r>
            <a:r>
              <a:rPr lang="ru-RU" dirty="0" err="1"/>
              <a:t>хакатона</a:t>
            </a:r>
            <a:r>
              <a:rPr lang="ru-RU" dirty="0"/>
              <a:t> предстоит разработать модель, позволяющую прогнозировать вероятность покупки клиентами дополнительных услуг, в частности, приобретения машиномест в паркинге. </a:t>
            </a:r>
            <a:br>
              <a:rPr lang="ru-RU" dirty="0"/>
            </a:br>
            <a:r>
              <a:rPr lang="ru-RU" dirty="0"/>
              <a:t>3) Разработанное решение позволит компании снизить затраты и улучшить лояльность клиентов за счет более персонифицированного подхода.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E266C-90AA-4AA2-A767-26315DE41AD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3213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Команда </a:t>
            </a:r>
            <a:r>
              <a:rPr lang="ru-RU" dirty="0" err="1"/>
              <a:t>TruePipe</a:t>
            </a:r>
            <a:r>
              <a:rPr lang="ru-RU" dirty="0"/>
              <a:t> занималась разработкой классификационной модели для оценки склонности клиента к приобретению машиноместа (ММ). Были взяты в разработку два сценария пользовательского поведения: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E266C-90AA-4AA2-A767-26315DE41AD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8435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Команда </a:t>
            </a:r>
            <a:r>
              <a:rPr lang="ru-RU" dirty="0" err="1"/>
              <a:t>TruePipe</a:t>
            </a:r>
            <a:r>
              <a:rPr lang="ru-RU" dirty="0"/>
              <a:t> занималась разработкой классификационной модели для оценки склонности клиента к приобретению машиноместа (ММ). Были взяты в разработку два сценария пользовательского поведения: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E266C-90AA-4AA2-A767-26315DE41AD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7923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Команда </a:t>
            </a:r>
            <a:r>
              <a:rPr lang="ru-RU" dirty="0" err="1"/>
              <a:t>TruePipe</a:t>
            </a:r>
            <a:r>
              <a:rPr lang="ru-RU" dirty="0"/>
              <a:t> занималась разработкой классификационной модели для оценки склонности клиента к приобретению машиноместа (ММ). Были взяты в разработку два сценария пользовательского поведения: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E266C-90AA-4AA2-A767-26315DE41AD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9136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Команда </a:t>
            </a:r>
            <a:r>
              <a:rPr lang="ru-RU" dirty="0" err="1"/>
              <a:t>TruePipe</a:t>
            </a:r>
            <a:r>
              <a:rPr lang="ru-RU" dirty="0"/>
              <a:t> занималась разработкой классификационной модели для оценки склонности клиента к приобретению машиноместа (ММ). Были взяты в разработку два сценария пользовательского поведения: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E266C-90AA-4AA2-A767-26315DE41AD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7463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Команда </a:t>
            </a:r>
            <a:r>
              <a:rPr lang="ru-RU" dirty="0" err="1"/>
              <a:t>TruePipe</a:t>
            </a:r>
            <a:r>
              <a:rPr lang="ru-RU" dirty="0"/>
              <a:t> занималась разработкой классификационной модели для оценки склонности клиента к приобретению машиноместа (ММ). Были взяты в разработку два сценария пользовательского поведения: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E266C-90AA-4AA2-A767-26315DE41AD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1736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Команда </a:t>
            </a:r>
            <a:r>
              <a:rPr lang="ru-RU" dirty="0" err="1"/>
              <a:t>TruePipe</a:t>
            </a:r>
            <a:r>
              <a:rPr lang="ru-RU" dirty="0"/>
              <a:t> занималась разработкой классификационной модели для оценки склонности клиента к приобретению машиноместа (ММ). Были взяты в разработку два сценария пользовательского поведения: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E266C-90AA-4AA2-A767-26315DE41ADE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8271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76726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5582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5" userDrawn="1">
          <p15:clr>
            <a:srgbClr val="F26B43"/>
          </p15:clr>
        </p15:guide>
        <p15:guide id="4" orient="horz" pos="346" userDrawn="1">
          <p15:clr>
            <a:srgbClr val="F26B43"/>
          </p15:clr>
        </p15:guide>
        <p15:guide id="5" orient="horz" pos="3974" userDrawn="1">
          <p15:clr>
            <a:srgbClr val="F26B43"/>
          </p15:clr>
        </p15:guide>
        <p15:guide id="6" pos="72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ebp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jpeg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web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="" xmlns:a16="http://schemas.microsoft.com/office/drawing/2014/main" id="{F0520D2A-0E4C-D67E-3508-B3EAF75941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="" xmlns:a16="http://schemas.microsoft.com/office/drawing/2014/main" id="{87D452DA-7571-2A6E-AEFF-3C06B3433A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51" b="3889"/>
          <a:stretch/>
        </p:blipFill>
        <p:spPr>
          <a:xfrm>
            <a:off x="7429500" y="0"/>
            <a:ext cx="4762500" cy="6847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Прямоугольник 11">
            <a:extLst>
              <a:ext uri="{FF2B5EF4-FFF2-40B4-BE49-F238E27FC236}">
                <a16:creationId xmlns="" xmlns:a16="http://schemas.microsoft.com/office/drawing/2014/main" id="{9DD75A7D-5A4A-2FE1-3407-0FF5AFE874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6000">
                <a:schemeClr val="tx2">
                  <a:lumMod val="50000"/>
                </a:schemeClr>
              </a:gs>
              <a:gs pos="100000">
                <a:schemeClr val="tx2">
                  <a:lumMod val="50000"/>
                  <a:alpha val="3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3638EA2-0DEA-5E42-FCF0-018F02542060}"/>
              </a:ext>
            </a:extLst>
          </p:cNvPr>
          <p:cNvSpPr txBox="1"/>
          <p:nvPr/>
        </p:nvSpPr>
        <p:spPr>
          <a:xfrm>
            <a:off x="538717" y="2383583"/>
            <a:ext cx="6890783" cy="175432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anose="020B0A03030101060003" pitchFamily="34" charset="-52"/>
              </a:rPr>
              <a:t>ДЕТЕКЦИЯ КУРЯЩИХ ЛЮДЕЙ В НЕПОЛОЖЕННЫХ МЕСТАХ</a:t>
            </a:r>
            <a:endParaRPr lang="ru-RU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 Black" panose="020B0A03030101060003" pitchFamily="34" charset="-5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66C0FEC-3727-8734-1571-7955863256C7}"/>
              </a:ext>
            </a:extLst>
          </p:cNvPr>
          <p:cNvSpPr txBox="1"/>
          <p:nvPr/>
        </p:nvSpPr>
        <p:spPr>
          <a:xfrm>
            <a:off x="2739792" y="358718"/>
            <a:ext cx="2908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Raleway" panose="020B0503030101060003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NUCLEAR IT HACK</a:t>
            </a:r>
            <a:endParaRPr lang="ru-RU" sz="2400" dirty="0">
              <a:solidFill>
                <a:schemeClr val="bg1"/>
              </a:solidFill>
              <a:latin typeface="Raleway" panose="020B0503030101060003" pitchFamily="34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3CB7F98-4273-65B5-4137-C6F1BE6C5853}"/>
              </a:ext>
            </a:extLst>
          </p:cNvPr>
          <p:cNvSpPr txBox="1"/>
          <p:nvPr/>
        </p:nvSpPr>
        <p:spPr>
          <a:xfrm>
            <a:off x="552892" y="5849117"/>
            <a:ext cx="2656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1400">
                <a:solidFill>
                  <a:schemeClr val="bg1"/>
                </a:solidFill>
                <a:latin typeface="Montserrat Light" panose="00000400000000000000" pitchFamily="2" charset="-52"/>
                <a:ea typeface="Cascadia Code SemiBold" panose="020B0609020000020004" pitchFamily="49" charset="0"/>
                <a:cs typeface="Cascadia Code SemiBold" panose="020B0609020000020004" pitchFamily="49" charset="0"/>
              </a:defRPr>
            </a:lvl1pPr>
          </a:lstStyle>
          <a:p>
            <a:r>
              <a:rPr lang="ru-RU" dirty="0" smtClean="0"/>
              <a:t>НИЯУ МИФИ</a:t>
            </a:r>
          </a:p>
          <a:p>
            <a:r>
              <a:rPr lang="ru-RU" dirty="0" smtClean="0"/>
              <a:t>АПРЕЛЬ 2024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25" y="168539"/>
            <a:ext cx="1634733" cy="167865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332" y="902869"/>
            <a:ext cx="1653399" cy="77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75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="" xmlns:a16="http://schemas.microsoft.com/office/drawing/2014/main" id="{33E21214-86EA-A553-5F26-675F499C422B}"/>
              </a:ext>
            </a:extLst>
          </p:cNvPr>
          <p:cNvSpPr/>
          <p:nvPr/>
        </p:nvSpPr>
        <p:spPr>
          <a:xfrm>
            <a:off x="0" y="0"/>
            <a:ext cx="12192000" cy="1257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66FF71F-1CF5-922B-879A-08E776B5D0D3}"/>
              </a:ext>
            </a:extLst>
          </p:cNvPr>
          <p:cNvSpPr txBox="1"/>
          <p:nvPr/>
        </p:nvSpPr>
        <p:spPr>
          <a:xfrm flipH="1">
            <a:off x="565959" y="389155"/>
            <a:ext cx="6477391" cy="64633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anose="020B0A03030101060003" pitchFamily="34" charset="-52"/>
              </a:defRPr>
            </a:lvl1pPr>
          </a:lstStyle>
          <a:p>
            <a:r>
              <a:rPr lang="ru-RU" b="1" spc="50" dirty="0" smtClean="0">
                <a:ln w="0">
                  <a:solidFill>
                    <a:schemeClr val="bg1"/>
                  </a:solidFill>
                </a:ln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Спасибо за внимание)</a:t>
            </a:r>
            <a:endParaRPr lang="ru-RU" b="1" spc="50" dirty="0">
              <a:ln w="0">
                <a:solidFill>
                  <a:schemeClr val="bg1"/>
                </a:solidFill>
              </a:ln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495F15C-FD18-2BB3-BEC5-69656B124D6E}"/>
              </a:ext>
            </a:extLst>
          </p:cNvPr>
          <p:cNvSpPr txBox="1"/>
          <p:nvPr/>
        </p:nvSpPr>
        <p:spPr>
          <a:xfrm>
            <a:off x="4085968" y="1341370"/>
            <a:ext cx="37718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1600">
                <a:solidFill>
                  <a:schemeClr val="tx2">
                    <a:lumMod val="50000"/>
                  </a:schemeClr>
                </a:solidFill>
                <a:latin typeface="Raleway Black" panose="020B0A03030101060003" pitchFamily="34" charset="-52"/>
              </a:defRPr>
            </a:lvl1pPr>
          </a:lstStyle>
          <a:p>
            <a:r>
              <a:rPr lang="ru-RU" dirty="0" smtClean="0"/>
              <a:t>Доступ к проекту и контакты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40" y="1786581"/>
            <a:ext cx="3571875" cy="358140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99434" y="5279080"/>
            <a:ext cx="3688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https://github.com/abdugaffor2004/urban-broccoli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7644949" y="2165177"/>
            <a:ext cx="1861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https://t.me/liliiaj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AF1AF5C-0674-A199-5108-4FD3426CF4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302" y="1901011"/>
            <a:ext cx="980180" cy="980180"/>
          </a:xfrm>
          <a:prstGeom prst="ellipse">
            <a:avLst/>
          </a:prstGeom>
          <a:ln>
            <a:solidFill>
              <a:schemeClr val="bg1"/>
            </a:solidFill>
          </a:ln>
          <a:effectLst/>
        </p:spPr>
      </p:pic>
      <p:pic>
        <p:nvPicPr>
          <p:cNvPr id="1026" name="Picture 2" descr="Файл:Telegram logo.svg — Википеди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867" y="2106409"/>
            <a:ext cx="494003" cy="49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Прямоугольник 16"/>
          <p:cNvSpPr/>
          <p:nvPr/>
        </p:nvSpPr>
        <p:spPr>
          <a:xfrm>
            <a:off x="7611999" y="3349831"/>
            <a:ext cx="2627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https://t.me/fan_of_marx</a:t>
            </a:r>
            <a:endParaRPr lang="ru-RU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5AF1AF5C-0674-A199-5108-4FD3426CF43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996" y="3070323"/>
            <a:ext cx="967486" cy="980180"/>
          </a:xfrm>
          <a:prstGeom prst="ellipse">
            <a:avLst/>
          </a:prstGeom>
          <a:ln>
            <a:solidFill>
              <a:schemeClr val="bg1"/>
            </a:solidFill>
          </a:ln>
          <a:effectLst/>
        </p:spPr>
      </p:pic>
      <p:pic>
        <p:nvPicPr>
          <p:cNvPr id="19" name="Picture 2" descr="Файл:Telegram logo.svg — Википеди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8351" y="3287495"/>
            <a:ext cx="494003" cy="49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Прямоугольник 19"/>
          <p:cNvSpPr/>
          <p:nvPr/>
        </p:nvSpPr>
        <p:spPr>
          <a:xfrm>
            <a:off x="7611999" y="4573868"/>
            <a:ext cx="2388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https://t.me/bduGaffor</a:t>
            </a:r>
            <a:endParaRPr lang="ru-RU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xmlns="" id="{5AF1AF5C-0674-A199-5108-4FD3426CF43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996" y="4309702"/>
            <a:ext cx="967486" cy="980180"/>
          </a:xfrm>
          <a:prstGeom prst="ellipse">
            <a:avLst/>
          </a:prstGeom>
          <a:ln>
            <a:solidFill>
              <a:schemeClr val="bg1"/>
            </a:solidFill>
          </a:ln>
          <a:effectLst/>
        </p:spPr>
      </p:pic>
      <p:pic>
        <p:nvPicPr>
          <p:cNvPr id="22" name="Picture 2" descr="Файл:Telegram logo.svg — Википеди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8734" y="4530917"/>
            <a:ext cx="494003" cy="49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Прямоугольник 22"/>
          <p:cNvSpPr/>
          <p:nvPr/>
        </p:nvSpPr>
        <p:spPr>
          <a:xfrm>
            <a:off x="7644949" y="5705069"/>
            <a:ext cx="2293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https://vk.com/wp6vq</a:t>
            </a:r>
            <a:endParaRPr lang="ru-RU" dirty="0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xmlns="" id="{5AF1AF5C-0674-A199-5108-4FD3426CF43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302" y="5440903"/>
            <a:ext cx="980180" cy="980180"/>
          </a:xfrm>
          <a:prstGeom prst="ellipse">
            <a:avLst/>
          </a:prstGeom>
          <a:ln>
            <a:solidFill>
              <a:schemeClr val="bg1"/>
            </a:solidFill>
          </a:ln>
          <a:effectLst/>
        </p:spPr>
      </p:pic>
      <p:pic>
        <p:nvPicPr>
          <p:cNvPr id="1028" name="Picture 4" descr="Файл:VK Compact Logo (2021-present).svg — Викицитатник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5900" y="5675801"/>
            <a:ext cx="427867" cy="42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ata seince">
            <a:extLst>
              <a:ext uri="{FF2B5EF4-FFF2-40B4-BE49-F238E27FC236}">
                <a16:creationId xmlns="" xmlns:a16="http://schemas.microsoft.com/office/drawing/2014/main" id="{F463D41A-CE93-DB9B-21DB-8EB0F3B1A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 bwMode="auto">
          <a:xfrm>
            <a:off x="0" y="-25668"/>
            <a:ext cx="12237632" cy="688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="" xmlns:a16="http://schemas.microsoft.com/office/drawing/2014/main" id="{DA17AAF7-3B9F-7B7A-F143-46C4EA69462A}"/>
              </a:ext>
            </a:extLst>
          </p:cNvPr>
          <p:cNvSpPr/>
          <p:nvPr/>
        </p:nvSpPr>
        <p:spPr>
          <a:xfrm>
            <a:off x="-45632" y="-25668"/>
            <a:ext cx="12237632" cy="6889946"/>
          </a:xfrm>
          <a:prstGeom prst="rect">
            <a:avLst/>
          </a:prstGeom>
          <a:solidFill>
            <a:schemeClr val="tx2">
              <a:lumMod val="5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EE8F03C-3605-3AB6-AB4E-8E1C4AE0FD63}"/>
              </a:ext>
            </a:extLst>
          </p:cNvPr>
          <p:cNvSpPr txBox="1"/>
          <p:nvPr/>
        </p:nvSpPr>
        <p:spPr>
          <a:xfrm flipH="1">
            <a:off x="541369" y="197534"/>
            <a:ext cx="10966890" cy="64633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anose="020B0A03030101060003" pitchFamily="34" charset="-52"/>
              </a:defRPr>
            </a:lvl1pPr>
          </a:lstStyle>
          <a:p>
            <a:r>
              <a:rPr lang="ru-RU" b="1" spc="50" dirty="0">
                <a:ln w="0">
                  <a:solidFill>
                    <a:schemeClr val="bg1"/>
                  </a:solidFill>
                </a:ln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КОМАНДА </a:t>
            </a:r>
            <a:r>
              <a:rPr lang="ru-RU" b="1" spc="50" dirty="0" smtClean="0">
                <a:ln w="0">
                  <a:solidFill>
                    <a:schemeClr val="bg1"/>
                  </a:solidFill>
                </a:ln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Конструкторы кодовой крепости</a:t>
            </a:r>
            <a:endParaRPr lang="ru-RU" b="1" spc="50" dirty="0">
              <a:ln w="0">
                <a:solidFill>
                  <a:schemeClr val="bg1"/>
                </a:solidFill>
              </a:ln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pSp>
        <p:nvGrpSpPr>
          <p:cNvPr id="30" name="Группа 29">
            <a:extLst>
              <a:ext uri="{FF2B5EF4-FFF2-40B4-BE49-F238E27FC236}">
                <a16:creationId xmlns="" xmlns:a16="http://schemas.microsoft.com/office/drawing/2014/main" id="{28BA434B-C7A5-54BA-4682-8E3C7D24B30F}"/>
              </a:ext>
            </a:extLst>
          </p:cNvPr>
          <p:cNvGrpSpPr/>
          <p:nvPr/>
        </p:nvGrpSpPr>
        <p:grpSpPr>
          <a:xfrm>
            <a:off x="1765705" y="2853657"/>
            <a:ext cx="3416962" cy="826067"/>
            <a:chOff x="340846" y="3429000"/>
            <a:chExt cx="3416962" cy="826067"/>
          </a:xfrm>
        </p:grpSpPr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00D45416-B12A-21AE-9748-283A0FF84FD2}"/>
                </a:ext>
              </a:extLst>
            </p:cNvPr>
            <p:cNvSpPr txBox="1"/>
            <p:nvPr/>
          </p:nvSpPr>
          <p:spPr>
            <a:xfrm>
              <a:off x="340846" y="3429000"/>
              <a:ext cx="341696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  <a:latin typeface="Raleway Black" panose="020B0A03030101060003" pitchFamily="34" charset="-52"/>
                </a:rPr>
                <a:t>Карабущенко Павел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38705B08-312A-53CA-5C53-6792755948D2}"/>
                </a:ext>
              </a:extLst>
            </p:cNvPr>
            <p:cNvSpPr txBox="1"/>
            <p:nvPr/>
          </p:nvSpPr>
          <p:spPr>
            <a:xfrm>
              <a:off x="745448" y="3885735"/>
              <a:ext cx="26077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Raleway Medium" panose="020B0603030101060003" pitchFamily="34" charset="-52"/>
                </a:rPr>
                <a:t>Data Scientist</a:t>
              </a:r>
              <a:endParaRPr lang="ru-RU" dirty="0">
                <a:solidFill>
                  <a:schemeClr val="bg1"/>
                </a:solidFill>
                <a:latin typeface="Raleway Medium" panose="020B0603030101060003" pitchFamily="34" charset="-52"/>
              </a:endParaRPr>
            </a:p>
          </p:txBody>
        </p:sp>
      </p:grpSp>
      <p:grpSp>
        <p:nvGrpSpPr>
          <p:cNvPr id="31" name="Группа 30">
            <a:extLst>
              <a:ext uri="{FF2B5EF4-FFF2-40B4-BE49-F238E27FC236}">
                <a16:creationId xmlns="" xmlns:a16="http://schemas.microsoft.com/office/drawing/2014/main" id="{28BFB288-25B2-71A0-D999-EDC61B9CBEC9}"/>
              </a:ext>
            </a:extLst>
          </p:cNvPr>
          <p:cNvGrpSpPr/>
          <p:nvPr/>
        </p:nvGrpSpPr>
        <p:grpSpPr>
          <a:xfrm>
            <a:off x="6506112" y="2839718"/>
            <a:ext cx="3601218" cy="779900"/>
            <a:chOff x="340846" y="3429000"/>
            <a:chExt cx="3601218" cy="779900"/>
          </a:xfrm>
        </p:grpSpPr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381A43F5-2586-07C0-E54E-8C513ED501CB}"/>
                </a:ext>
              </a:extLst>
            </p:cNvPr>
            <p:cNvSpPr txBox="1"/>
            <p:nvPr/>
          </p:nvSpPr>
          <p:spPr>
            <a:xfrm>
              <a:off x="340846" y="3429000"/>
              <a:ext cx="360121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2400" dirty="0" smtClean="0">
                  <a:solidFill>
                    <a:schemeClr val="bg1"/>
                  </a:solidFill>
                  <a:latin typeface="Raleway Black" panose="020B0A03030101060003" pitchFamily="34" charset="-52"/>
                </a:rPr>
                <a:t>Костерин Антон</a:t>
              </a:r>
              <a:endParaRPr lang="ru-RU" sz="2400" dirty="0">
                <a:solidFill>
                  <a:schemeClr val="bg1"/>
                </a:solidFill>
                <a:latin typeface="Raleway Black" panose="020B0A03030101060003" pitchFamily="34" charset="-52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27B570B3-027D-552F-E835-C8F05717FC1F}"/>
                </a:ext>
              </a:extLst>
            </p:cNvPr>
            <p:cNvSpPr txBox="1"/>
            <p:nvPr/>
          </p:nvSpPr>
          <p:spPr>
            <a:xfrm>
              <a:off x="837576" y="3839568"/>
              <a:ext cx="26077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Raleway Medium" panose="020B0603030101060003" pitchFamily="34" charset="-52"/>
                </a:rPr>
                <a:t>Data </a:t>
              </a:r>
              <a:r>
                <a:rPr lang="en-US" dirty="0" smtClean="0">
                  <a:solidFill>
                    <a:schemeClr val="bg1"/>
                  </a:solidFill>
                  <a:latin typeface="Raleway Medium" panose="020B0603030101060003" pitchFamily="34" charset="-52"/>
                </a:rPr>
                <a:t>Scientist</a:t>
              </a:r>
              <a:endParaRPr lang="ru-RU" dirty="0">
                <a:solidFill>
                  <a:schemeClr val="bg1"/>
                </a:solidFill>
                <a:latin typeface="Raleway Medium" panose="020B0603030101060003" pitchFamily="34" charset="-52"/>
              </a:endParaRPr>
            </a:p>
          </p:txBody>
        </p:sp>
      </p:grpSp>
      <p:grpSp>
        <p:nvGrpSpPr>
          <p:cNvPr id="35" name="Группа 34">
            <a:extLst>
              <a:ext uri="{FF2B5EF4-FFF2-40B4-BE49-F238E27FC236}">
                <a16:creationId xmlns="" xmlns:a16="http://schemas.microsoft.com/office/drawing/2014/main" id="{EB20F99E-F741-9A0C-B503-6895363D64EA}"/>
              </a:ext>
            </a:extLst>
          </p:cNvPr>
          <p:cNvGrpSpPr/>
          <p:nvPr/>
        </p:nvGrpSpPr>
        <p:grpSpPr>
          <a:xfrm>
            <a:off x="1417817" y="5793706"/>
            <a:ext cx="4112738" cy="830997"/>
            <a:chOff x="340846" y="3429000"/>
            <a:chExt cx="3416962" cy="830997"/>
          </a:xfrm>
        </p:grpSpPr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FBE7168F-7559-5265-B300-AFB213E332D2}"/>
                </a:ext>
              </a:extLst>
            </p:cNvPr>
            <p:cNvSpPr txBox="1"/>
            <p:nvPr/>
          </p:nvSpPr>
          <p:spPr>
            <a:xfrm>
              <a:off x="340846" y="3429000"/>
              <a:ext cx="341696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2400" dirty="0" err="1">
                  <a:solidFill>
                    <a:schemeClr val="bg1"/>
                  </a:solidFill>
                  <a:latin typeface="Raleway Black" panose="020B0A03030101060003" pitchFamily="34" charset="-52"/>
                </a:rPr>
                <a:t>Билалетдинова</a:t>
              </a:r>
              <a:r>
                <a:rPr lang="ru-RU" sz="2400" dirty="0">
                  <a:solidFill>
                    <a:schemeClr val="bg1"/>
                  </a:solidFill>
                  <a:latin typeface="Raleway Black" panose="020B0A03030101060003" pitchFamily="34" charset="-52"/>
                </a:rPr>
                <a:t> Лилия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73B3A560-35BE-AAAC-A54C-43D136162A50}"/>
                </a:ext>
              </a:extLst>
            </p:cNvPr>
            <p:cNvSpPr txBox="1"/>
            <p:nvPr/>
          </p:nvSpPr>
          <p:spPr>
            <a:xfrm>
              <a:off x="745448" y="3885735"/>
              <a:ext cx="26077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Raleway Medium" panose="020B0603030101060003" pitchFamily="34" charset="-52"/>
                </a:rPr>
                <a:t>Data engineer</a:t>
              </a:r>
            </a:p>
          </p:txBody>
        </p:sp>
      </p:grpSp>
      <p:grpSp>
        <p:nvGrpSpPr>
          <p:cNvPr id="39" name="Группа 38">
            <a:extLst>
              <a:ext uri="{FF2B5EF4-FFF2-40B4-BE49-F238E27FC236}">
                <a16:creationId xmlns="" xmlns:a16="http://schemas.microsoft.com/office/drawing/2014/main" id="{6C494925-484F-8DEF-4031-767BD8CB421E}"/>
              </a:ext>
            </a:extLst>
          </p:cNvPr>
          <p:cNvGrpSpPr/>
          <p:nvPr/>
        </p:nvGrpSpPr>
        <p:grpSpPr>
          <a:xfrm>
            <a:off x="6230785" y="5807480"/>
            <a:ext cx="4151871" cy="830997"/>
            <a:chOff x="435699" y="3429000"/>
            <a:chExt cx="2840042" cy="830997"/>
          </a:xfrm>
        </p:grpSpPr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6D94B7EC-D7B2-71A5-E109-54DB5130D859}"/>
                </a:ext>
              </a:extLst>
            </p:cNvPr>
            <p:cNvSpPr txBox="1"/>
            <p:nvPr/>
          </p:nvSpPr>
          <p:spPr>
            <a:xfrm>
              <a:off x="435699" y="3429000"/>
              <a:ext cx="284004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2400" dirty="0" err="1">
                  <a:solidFill>
                    <a:schemeClr val="bg1"/>
                  </a:solidFill>
                  <a:latin typeface="Raleway Black" panose="020B0A03030101060003" pitchFamily="34" charset="-52"/>
                </a:rPr>
                <a:t>Лутфиллаев</a:t>
              </a:r>
              <a:r>
                <a:rPr lang="ru-RU" sz="2400" dirty="0">
                  <a:solidFill>
                    <a:schemeClr val="bg1"/>
                  </a:solidFill>
                  <a:latin typeface="Raleway Black" panose="020B0A03030101060003" pitchFamily="34" charset="-52"/>
                </a:rPr>
                <a:t> </a:t>
              </a:r>
              <a:r>
                <a:rPr lang="ru-RU" sz="2400" dirty="0" err="1">
                  <a:solidFill>
                    <a:schemeClr val="bg1"/>
                  </a:solidFill>
                  <a:latin typeface="Raleway Black" panose="020B0A03030101060003" pitchFamily="34" charset="-52"/>
                </a:rPr>
                <a:t>Абдугаффор</a:t>
              </a:r>
              <a:endParaRPr lang="ru-RU" sz="2400" dirty="0">
                <a:solidFill>
                  <a:schemeClr val="bg1"/>
                </a:solidFill>
                <a:latin typeface="Raleway Black" panose="020B0A03030101060003" pitchFamily="34" charset="-52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12B87514-571C-0372-86F0-E8A984052149}"/>
                </a:ext>
              </a:extLst>
            </p:cNvPr>
            <p:cNvSpPr txBox="1"/>
            <p:nvPr/>
          </p:nvSpPr>
          <p:spPr>
            <a:xfrm>
              <a:off x="543147" y="3885735"/>
              <a:ext cx="26077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Raleway Medium" panose="020B0603030101060003" pitchFamily="34" charset="-52"/>
                </a:rPr>
                <a:t>Backend </a:t>
              </a:r>
              <a:r>
                <a:rPr lang="ru-RU" dirty="0" smtClean="0">
                  <a:solidFill>
                    <a:schemeClr val="bg1"/>
                  </a:solidFill>
                  <a:latin typeface="Raleway Medium" panose="020B0603030101060003" pitchFamily="34" charset="-52"/>
                </a:rPr>
                <a:t>разработчик</a:t>
              </a:r>
              <a:endParaRPr lang="ru-RU" dirty="0">
                <a:solidFill>
                  <a:schemeClr val="bg1"/>
                </a:solidFill>
                <a:latin typeface="Raleway Medium" panose="020B0603030101060003" pitchFamily="34" charset="-52"/>
              </a:endParaRPr>
            </a:p>
          </p:txBody>
        </p:sp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5AF1AF5C-0674-A199-5108-4FD3426CF4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901" y="1014702"/>
            <a:ext cx="1859322" cy="1859322"/>
          </a:xfrm>
          <a:prstGeom prst="ellipse">
            <a:avLst/>
          </a:prstGeom>
          <a:ln>
            <a:solidFill>
              <a:schemeClr val="bg1"/>
            </a:solidFill>
          </a:ln>
          <a:effectLst/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5AF1AF5C-0674-A199-5108-4FD3426CF43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556" y="984511"/>
            <a:ext cx="1857748" cy="1906569"/>
          </a:xfrm>
          <a:prstGeom prst="ellipse">
            <a:avLst/>
          </a:prstGeom>
          <a:ln>
            <a:solidFill>
              <a:schemeClr val="bg1"/>
            </a:solidFill>
          </a:ln>
          <a:effectLst/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xmlns="" id="{5AF1AF5C-0674-A199-5108-4FD3426CF43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685" y="3853378"/>
            <a:ext cx="1802652" cy="1906569"/>
          </a:xfrm>
          <a:prstGeom prst="ellipse">
            <a:avLst/>
          </a:prstGeom>
          <a:ln>
            <a:solidFill>
              <a:schemeClr val="bg1"/>
            </a:solidFill>
          </a:ln>
          <a:effectLst/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xmlns="" id="{5AF1AF5C-0674-A199-5108-4FD3426CF43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901" y="3853378"/>
            <a:ext cx="1906569" cy="1906569"/>
          </a:xfrm>
          <a:prstGeom prst="ellipse">
            <a:avLst/>
          </a:prstGeom>
          <a:ln>
            <a:solidFill>
              <a:schemeClr val="bg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73291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="" xmlns:a16="http://schemas.microsoft.com/office/drawing/2014/main" id="{762C5194-7071-5031-8223-78867986CABB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7BF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2B0B40B-0689-AD9C-31DD-023D31F15A3C}"/>
              </a:ext>
            </a:extLst>
          </p:cNvPr>
          <p:cNvSpPr txBox="1"/>
          <p:nvPr/>
        </p:nvSpPr>
        <p:spPr>
          <a:xfrm flipH="1">
            <a:off x="1534002" y="407285"/>
            <a:ext cx="3027997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anose="020B0A03030101060003" pitchFamily="34" charset="-52"/>
              </a:defRPr>
            </a:lvl1pPr>
          </a:lstStyle>
          <a:p>
            <a:pPr algn="ctr"/>
            <a:r>
              <a:rPr lang="ru-RU" spc="50" dirty="0">
                <a:ln w="0">
                  <a:solidFill>
                    <a:schemeClr val="bg1"/>
                  </a:solidFill>
                </a:ln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ЗАКАЗЧИК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A7879FE-7DCB-7001-30AF-96895D512C54}"/>
              </a:ext>
            </a:extLst>
          </p:cNvPr>
          <p:cNvSpPr txBox="1"/>
          <p:nvPr/>
        </p:nvSpPr>
        <p:spPr>
          <a:xfrm>
            <a:off x="2410046" y="2414792"/>
            <a:ext cx="1275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  <a:latin typeface="Montserrat Light" panose="00000400000000000000" pitchFamily="2" charset="-52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компания</a:t>
            </a:r>
          </a:p>
        </p:txBody>
      </p:sp>
      <p:grpSp>
        <p:nvGrpSpPr>
          <p:cNvPr id="25" name="Группа 24">
            <a:extLst>
              <a:ext uri="{FF2B5EF4-FFF2-40B4-BE49-F238E27FC236}">
                <a16:creationId xmlns="" xmlns:a16="http://schemas.microsoft.com/office/drawing/2014/main" id="{E719A3C9-50B3-C158-9198-87A796837DDD}"/>
              </a:ext>
            </a:extLst>
          </p:cNvPr>
          <p:cNvGrpSpPr/>
          <p:nvPr/>
        </p:nvGrpSpPr>
        <p:grpSpPr>
          <a:xfrm>
            <a:off x="6769901" y="999020"/>
            <a:ext cx="4976933" cy="1569660"/>
            <a:chOff x="6407592" y="892680"/>
            <a:chExt cx="4976933" cy="1569660"/>
          </a:xfrm>
        </p:grpSpPr>
        <p:pic>
          <p:nvPicPr>
            <p:cNvPr id="20" name="Рисунок 19">
              <a:extLst>
                <a:ext uri="{FF2B5EF4-FFF2-40B4-BE49-F238E27FC236}">
                  <a16:creationId xmlns="" xmlns:a16="http://schemas.microsoft.com/office/drawing/2014/main" id="{9045529D-7203-6882-5752-788D10822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7592" y="1201646"/>
              <a:ext cx="538120" cy="819679"/>
            </a:xfrm>
            <a:prstGeom prst="rect">
              <a:avLst/>
            </a:prstGeom>
            <a:effectLst/>
          </p:spPr>
        </p:pic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C7704125-8D37-E88A-B8E8-7780894D3D0F}"/>
                </a:ext>
              </a:extLst>
            </p:cNvPr>
            <p:cNvSpPr txBox="1"/>
            <p:nvPr/>
          </p:nvSpPr>
          <p:spPr>
            <a:xfrm>
              <a:off x="7054648" y="892680"/>
              <a:ext cx="4329877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600" dirty="0"/>
                <a:t> </a:t>
              </a:r>
              <a:r>
                <a:rPr lang="ru-RU" sz="1600" dirty="0">
                  <a:latin typeface="Raleway Medium" panose="020B0604020202020204" charset="-52"/>
                </a:rPr>
                <a:t>ОАО «РЖД»</a:t>
              </a:r>
              <a:r>
                <a:rPr lang="ru-RU" sz="1600" dirty="0" smtClean="0">
                  <a:latin typeface="Raleway Medium" panose="020B0604020202020204" charset="-52"/>
                </a:rPr>
                <a:t>— </a:t>
              </a:r>
              <a:r>
                <a:rPr lang="ru-RU" sz="1600" dirty="0">
                  <a:latin typeface="Raleway Medium" panose="020B0604020202020204" charset="-52"/>
                </a:rPr>
                <a:t>российская государственная вертикально интегрированная компания, владелец инфраструктуры общего пользования и крупнейший перевозчик российской сети железных </a:t>
              </a:r>
              <a:r>
                <a:rPr lang="ru-RU" sz="1600" dirty="0" smtClean="0">
                  <a:latin typeface="Raleway Medium" panose="020B0604020202020204" charset="-52"/>
                </a:rPr>
                <a:t>дорог </a:t>
              </a:r>
              <a:endParaRPr lang="ru-RU" sz="1600" dirty="0">
                <a:latin typeface="Raleway Medium" panose="020B0604020202020204" charset="-52"/>
              </a:endParaRPr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="" xmlns:a16="http://schemas.microsoft.com/office/drawing/2014/main" id="{DE052A3E-0579-2DA8-5480-A440D2C57E88}"/>
              </a:ext>
            </a:extLst>
          </p:cNvPr>
          <p:cNvGrpSpPr/>
          <p:nvPr/>
        </p:nvGrpSpPr>
        <p:grpSpPr>
          <a:xfrm>
            <a:off x="6769901" y="3019160"/>
            <a:ext cx="4804261" cy="830997"/>
            <a:chOff x="6331606" y="2942145"/>
            <a:chExt cx="4804261" cy="830997"/>
          </a:xfrm>
        </p:grpSpPr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8C6FF26A-4AA4-FF4C-022E-34C3F37529BC}"/>
                </a:ext>
              </a:extLst>
            </p:cNvPr>
            <p:cNvSpPr txBox="1"/>
            <p:nvPr/>
          </p:nvSpPr>
          <p:spPr>
            <a:xfrm>
              <a:off x="6978662" y="2942145"/>
              <a:ext cx="4157205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ru-RU"/>
              </a:defPPr>
              <a:lvl1pPr>
                <a:defRPr sz="1600">
                  <a:latin typeface="Raleway Medium" panose="020B0603030101060003" pitchFamily="34" charset="-52"/>
                </a:defRPr>
              </a:lvl1pPr>
            </a:lstStyle>
            <a:p>
              <a:r>
                <a:rPr lang="ru-RU" dirty="0"/>
                <a:t>Курение в общественных местах - одна из основных проблем, с которой сталкиваются современные города</a:t>
              </a:r>
            </a:p>
          </p:txBody>
        </p:sp>
        <p:pic>
          <p:nvPicPr>
            <p:cNvPr id="24" name="Рисунок 23">
              <a:extLst>
                <a:ext uri="{FF2B5EF4-FFF2-40B4-BE49-F238E27FC236}">
                  <a16:creationId xmlns="" xmlns:a16="http://schemas.microsoft.com/office/drawing/2014/main" id="{EB93E7A1-1353-AC05-9F11-B816682BF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1606" y="2942145"/>
              <a:ext cx="538120" cy="819679"/>
            </a:xfrm>
            <a:prstGeom prst="rect">
              <a:avLst/>
            </a:prstGeom>
            <a:effectLst/>
          </p:spPr>
        </p:pic>
      </p:grpSp>
      <p:pic>
        <p:nvPicPr>
          <p:cNvPr id="13" name="Picture 2" descr="C:\Users\pktbcki_BurkinaAV\Desktop\Картинки для през\160363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79297" y="2922936"/>
            <a:ext cx="3763405" cy="2321617"/>
          </a:xfrm>
          <a:prstGeom prst="rect">
            <a:avLst/>
          </a:prstGeom>
          <a:noFill/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12B0B40B-0689-AD9C-31DD-023D31F15A3C}"/>
              </a:ext>
            </a:extLst>
          </p:cNvPr>
          <p:cNvSpPr txBox="1"/>
          <p:nvPr/>
        </p:nvSpPr>
        <p:spPr>
          <a:xfrm flipH="1">
            <a:off x="7603524" y="243657"/>
            <a:ext cx="3912972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anose="020B0A03030101060003" pitchFamily="34" charset="-52"/>
              </a:defRPr>
            </a:lvl1pPr>
          </a:lstStyle>
          <a:p>
            <a:pPr algn="ctr"/>
            <a:r>
              <a:rPr lang="ru-RU" spc="50" dirty="0" smtClean="0">
                <a:ln w="0"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Проблематика</a:t>
            </a:r>
            <a:endParaRPr lang="ru-RU" spc="50" dirty="0">
              <a:ln w="0">
                <a:solidFill>
                  <a:schemeClr val="bg1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7" name="Группа 16">
            <a:extLst>
              <a:ext uri="{FF2B5EF4-FFF2-40B4-BE49-F238E27FC236}">
                <a16:creationId xmlns="" xmlns:a16="http://schemas.microsoft.com/office/drawing/2014/main" id="{DE052A3E-0579-2DA8-5480-A440D2C57E88}"/>
              </a:ext>
            </a:extLst>
          </p:cNvPr>
          <p:cNvGrpSpPr/>
          <p:nvPr/>
        </p:nvGrpSpPr>
        <p:grpSpPr>
          <a:xfrm>
            <a:off x="6769901" y="4459723"/>
            <a:ext cx="4804261" cy="1569660"/>
            <a:chOff x="6331606" y="2942145"/>
            <a:chExt cx="4804261" cy="1569660"/>
          </a:xfrm>
        </p:grpSpPr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8C6FF26A-4AA4-FF4C-022E-34C3F37529BC}"/>
                </a:ext>
              </a:extLst>
            </p:cNvPr>
            <p:cNvSpPr txBox="1"/>
            <p:nvPr/>
          </p:nvSpPr>
          <p:spPr>
            <a:xfrm>
              <a:off x="6978662" y="2942145"/>
              <a:ext cx="4157205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ru-RU"/>
              </a:defPPr>
              <a:lvl1pPr>
                <a:defRPr sz="1600">
                  <a:latin typeface="Raleway Medium" panose="020B0603030101060003" pitchFamily="34" charset="-52"/>
                </a:defRPr>
              </a:lvl1pPr>
            </a:lstStyle>
            <a:p>
              <a:r>
                <a:rPr lang="ru-RU" dirty="0"/>
                <a:t>Вокзалы и перроны являются типичными общественными местами, где курение запрещено по многим причинам</a:t>
              </a:r>
              <a:r>
                <a:rPr lang="ru-RU" dirty="0" smtClean="0"/>
                <a:t>.</a:t>
              </a:r>
              <a:br>
                <a:rPr lang="ru-RU" dirty="0" smtClean="0"/>
              </a:br>
              <a:r>
                <a:rPr lang="ru-RU" dirty="0" smtClean="0"/>
                <a:t>Нужна разработка нового инновационного решения данной проблемы</a:t>
              </a:r>
              <a:endParaRPr lang="ru-RU" dirty="0"/>
            </a:p>
          </p:txBody>
        </p:sp>
        <p:pic>
          <p:nvPicPr>
            <p:cNvPr id="21" name="Рисунок 20">
              <a:extLst>
                <a:ext uri="{FF2B5EF4-FFF2-40B4-BE49-F238E27FC236}">
                  <a16:creationId xmlns="" xmlns:a16="http://schemas.microsoft.com/office/drawing/2014/main" id="{EB93E7A1-1353-AC05-9F11-B816682BF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1606" y="2942145"/>
              <a:ext cx="538120" cy="819679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404165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/>
      <p:bldP spid="14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27">
            <a:extLst>
              <a:ext uri="{FF2B5EF4-FFF2-40B4-BE49-F238E27FC236}">
                <a16:creationId xmlns="" xmlns:a16="http://schemas.microsoft.com/office/drawing/2014/main" id="{8B2304B5-3D8E-1525-C8CE-2C01896889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Freeform 24">
            <a:extLst>
              <a:ext uri="{FF2B5EF4-FFF2-40B4-BE49-F238E27FC236}">
                <a16:creationId xmlns="" xmlns:a16="http://schemas.microsoft.com/office/drawing/2014/main" id="{38EEA338-34EC-F775-44A6-A5B0A9FA9C2D}"/>
              </a:ext>
            </a:extLst>
          </p:cNvPr>
          <p:cNvSpPr>
            <a:spLocks noChangeAspect="1" noEditPoints="1"/>
          </p:cNvSpPr>
          <p:nvPr>
            <p:custDataLst>
              <p:tags r:id="rId1"/>
            </p:custDataLst>
          </p:nvPr>
        </p:nvSpPr>
        <p:spPr bwMode="auto">
          <a:xfrm>
            <a:off x="5448301" y="2911340"/>
            <a:ext cx="5282722" cy="4829603"/>
          </a:xfrm>
          <a:custGeom>
            <a:avLst/>
            <a:gdLst>
              <a:gd name="T0" fmla="*/ 196 w 202"/>
              <a:gd name="T1" fmla="*/ 100 h 184"/>
              <a:gd name="T2" fmla="*/ 127 w 202"/>
              <a:gd name="T3" fmla="*/ 100 h 184"/>
              <a:gd name="T4" fmla="*/ 122 w 202"/>
              <a:gd name="T5" fmla="*/ 106 h 184"/>
              <a:gd name="T6" fmla="*/ 123 w 202"/>
              <a:gd name="T7" fmla="*/ 110 h 184"/>
              <a:gd name="T8" fmla="*/ 172 w 202"/>
              <a:gd name="T9" fmla="*/ 159 h 184"/>
              <a:gd name="T10" fmla="*/ 172 w 202"/>
              <a:gd name="T11" fmla="*/ 159 h 184"/>
              <a:gd name="T12" fmla="*/ 176 w 202"/>
              <a:gd name="T13" fmla="*/ 160 h 184"/>
              <a:gd name="T14" fmla="*/ 181 w 202"/>
              <a:gd name="T15" fmla="*/ 158 h 184"/>
              <a:gd name="T16" fmla="*/ 202 w 202"/>
              <a:gd name="T17" fmla="*/ 107 h 184"/>
              <a:gd name="T18" fmla="*/ 202 w 202"/>
              <a:gd name="T19" fmla="*/ 106 h 184"/>
              <a:gd name="T20" fmla="*/ 196 w 202"/>
              <a:gd name="T21" fmla="*/ 100 h 184"/>
              <a:gd name="T22" fmla="*/ 107 w 202"/>
              <a:gd name="T23" fmla="*/ 88 h 184"/>
              <a:gd name="T24" fmla="*/ 185 w 202"/>
              <a:gd name="T25" fmla="*/ 88 h 184"/>
              <a:gd name="T26" fmla="*/ 185 w 202"/>
              <a:gd name="T27" fmla="*/ 88 h 184"/>
              <a:gd name="T28" fmla="*/ 185 w 202"/>
              <a:gd name="T29" fmla="*/ 88 h 184"/>
              <a:gd name="T30" fmla="*/ 190 w 202"/>
              <a:gd name="T31" fmla="*/ 82 h 184"/>
              <a:gd name="T32" fmla="*/ 107 w 202"/>
              <a:gd name="T33" fmla="*/ 0 h 184"/>
              <a:gd name="T34" fmla="*/ 107 w 202"/>
              <a:gd name="T35" fmla="*/ 0 h 184"/>
              <a:gd name="T36" fmla="*/ 102 w 202"/>
              <a:gd name="T37" fmla="*/ 6 h 184"/>
              <a:gd name="T38" fmla="*/ 102 w 202"/>
              <a:gd name="T39" fmla="*/ 82 h 184"/>
              <a:gd name="T40" fmla="*/ 107 w 202"/>
              <a:gd name="T41" fmla="*/ 88 h 184"/>
              <a:gd name="T42" fmla="*/ 114 w 202"/>
              <a:gd name="T43" fmla="*/ 13 h 184"/>
              <a:gd name="T44" fmla="*/ 178 w 202"/>
              <a:gd name="T45" fmla="*/ 76 h 184"/>
              <a:gd name="T46" fmla="*/ 114 w 202"/>
              <a:gd name="T47" fmla="*/ 76 h 184"/>
              <a:gd name="T48" fmla="*/ 114 w 202"/>
              <a:gd name="T49" fmla="*/ 13 h 184"/>
              <a:gd name="T50" fmla="*/ 92 w 202"/>
              <a:gd name="T51" fmla="*/ 97 h 184"/>
              <a:gd name="T52" fmla="*/ 90 w 202"/>
              <a:gd name="T53" fmla="*/ 93 h 184"/>
              <a:gd name="T54" fmla="*/ 90 w 202"/>
              <a:gd name="T55" fmla="*/ 12 h 184"/>
              <a:gd name="T56" fmla="*/ 84 w 202"/>
              <a:gd name="T57" fmla="*/ 7 h 184"/>
              <a:gd name="T58" fmla="*/ 2 w 202"/>
              <a:gd name="T59" fmla="*/ 95 h 184"/>
              <a:gd name="T60" fmla="*/ 90 w 202"/>
              <a:gd name="T61" fmla="*/ 184 h 184"/>
              <a:gd name="T62" fmla="*/ 92 w 202"/>
              <a:gd name="T63" fmla="*/ 184 h 184"/>
              <a:gd name="T64" fmla="*/ 148 w 202"/>
              <a:gd name="T65" fmla="*/ 162 h 184"/>
              <a:gd name="T66" fmla="*/ 148 w 202"/>
              <a:gd name="T67" fmla="*/ 154 h 184"/>
              <a:gd name="T68" fmla="*/ 92 w 202"/>
              <a:gd name="T69" fmla="*/ 97 h 184"/>
              <a:gd name="T70" fmla="*/ 92 w 202"/>
              <a:gd name="T71" fmla="*/ 172 h 184"/>
              <a:gd name="T72" fmla="*/ 90 w 202"/>
              <a:gd name="T73" fmla="*/ 172 h 184"/>
              <a:gd name="T74" fmla="*/ 14 w 202"/>
              <a:gd name="T75" fmla="*/ 95 h 184"/>
              <a:gd name="T76" fmla="*/ 22 w 202"/>
              <a:gd name="T77" fmla="*/ 60 h 184"/>
              <a:gd name="T78" fmla="*/ 78 w 202"/>
              <a:gd name="T79" fmla="*/ 20 h 184"/>
              <a:gd name="T80" fmla="*/ 78 w 202"/>
              <a:gd name="T81" fmla="*/ 93 h 184"/>
              <a:gd name="T82" fmla="*/ 83 w 202"/>
              <a:gd name="T83" fmla="*/ 105 h 184"/>
              <a:gd name="T84" fmla="*/ 135 w 202"/>
              <a:gd name="T85" fmla="*/ 157 h 184"/>
              <a:gd name="T86" fmla="*/ 92 w 202"/>
              <a:gd name="T87" fmla="*/ 172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02" h="184">
                <a:moveTo>
                  <a:pt x="196" y="100"/>
                </a:moveTo>
                <a:cubicBezTo>
                  <a:pt x="127" y="100"/>
                  <a:pt x="127" y="100"/>
                  <a:pt x="127" y="100"/>
                </a:cubicBezTo>
                <a:cubicBezTo>
                  <a:pt x="124" y="100"/>
                  <a:pt x="122" y="103"/>
                  <a:pt x="122" y="106"/>
                </a:cubicBezTo>
                <a:cubicBezTo>
                  <a:pt x="122" y="107"/>
                  <a:pt x="122" y="109"/>
                  <a:pt x="123" y="110"/>
                </a:cubicBezTo>
                <a:cubicBezTo>
                  <a:pt x="172" y="159"/>
                  <a:pt x="172" y="159"/>
                  <a:pt x="172" y="159"/>
                </a:cubicBezTo>
                <a:cubicBezTo>
                  <a:pt x="172" y="159"/>
                  <a:pt x="172" y="159"/>
                  <a:pt x="172" y="159"/>
                </a:cubicBezTo>
                <a:cubicBezTo>
                  <a:pt x="173" y="160"/>
                  <a:pt x="175" y="160"/>
                  <a:pt x="176" y="160"/>
                </a:cubicBezTo>
                <a:cubicBezTo>
                  <a:pt x="178" y="160"/>
                  <a:pt x="180" y="159"/>
                  <a:pt x="181" y="158"/>
                </a:cubicBezTo>
                <a:cubicBezTo>
                  <a:pt x="193" y="144"/>
                  <a:pt x="200" y="126"/>
                  <a:pt x="202" y="107"/>
                </a:cubicBezTo>
                <a:cubicBezTo>
                  <a:pt x="202" y="106"/>
                  <a:pt x="202" y="106"/>
                  <a:pt x="202" y="106"/>
                </a:cubicBezTo>
                <a:cubicBezTo>
                  <a:pt x="202" y="103"/>
                  <a:pt x="200" y="100"/>
                  <a:pt x="196" y="100"/>
                </a:cubicBezTo>
                <a:close/>
                <a:moveTo>
                  <a:pt x="107" y="88"/>
                </a:moveTo>
                <a:cubicBezTo>
                  <a:pt x="185" y="88"/>
                  <a:pt x="185" y="88"/>
                  <a:pt x="185" y="88"/>
                </a:cubicBezTo>
                <a:cubicBezTo>
                  <a:pt x="185" y="88"/>
                  <a:pt x="185" y="88"/>
                  <a:pt x="185" y="88"/>
                </a:cubicBezTo>
                <a:cubicBezTo>
                  <a:pt x="185" y="88"/>
                  <a:pt x="185" y="88"/>
                  <a:pt x="185" y="88"/>
                </a:cubicBezTo>
                <a:cubicBezTo>
                  <a:pt x="188" y="88"/>
                  <a:pt x="190" y="85"/>
                  <a:pt x="190" y="82"/>
                </a:cubicBezTo>
                <a:cubicBezTo>
                  <a:pt x="188" y="38"/>
                  <a:pt x="152" y="3"/>
                  <a:pt x="107" y="0"/>
                </a:cubicBezTo>
                <a:cubicBezTo>
                  <a:pt x="107" y="0"/>
                  <a:pt x="107" y="0"/>
                  <a:pt x="107" y="0"/>
                </a:cubicBezTo>
                <a:cubicBezTo>
                  <a:pt x="104" y="0"/>
                  <a:pt x="102" y="2"/>
                  <a:pt x="102" y="6"/>
                </a:cubicBezTo>
                <a:cubicBezTo>
                  <a:pt x="102" y="82"/>
                  <a:pt x="102" y="82"/>
                  <a:pt x="102" y="82"/>
                </a:cubicBezTo>
                <a:cubicBezTo>
                  <a:pt x="102" y="85"/>
                  <a:pt x="104" y="88"/>
                  <a:pt x="107" y="88"/>
                </a:cubicBezTo>
                <a:close/>
                <a:moveTo>
                  <a:pt x="114" y="13"/>
                </a:moveTo>
                <a:cubicBezTo>
                  <a:pt x="147" y="18"/>
                  <a:pt x="172" y="44"/>
                  <a:pt x="178" y="76"/>
                </a:cubicBezTo>
                <a:cubicBezTo>
                  <a:pt x="114" y="76"/>
                  <a:pt x="114" y="76"/>
                  <a:pt x="114" y="76"/>
                </a:cubicBezTo>
                <a:lnTo>
                  <a:pt x="114" y="13"/>
                </a:lnTo>
                <a:close/>
                <a:moveTo>
                  <a:pt x="92" y="97"/>
                </a:moveTo>
                <a:cubicBezTo>
                  <a:pt x="90" y="95"/>
                  <a:pt x="90" y="93"/>
                  <a:pt x="90" y="93"/>
                </a:cubicBezTo>
                <a:cubicBezTo>
                  <a:pt x="90" y="93"/>
                  <a:pt x="90" y="18"/>
                  <a:pt x="90" y="12"/>
                </a:cubicBezTo>
                <a:cubicBezTo>
                  <a:pt x="90" y="7"/>
                  <a:pt x="84" y="7"/>
                  <a:pt x="84" y="7"/>
                </a:cubicBezTo>
                <a:cubicBezTo>
                  <a:pt x="0" y="17"/>
                  <a:pt x="2" y="95"/>
                  <a:pt x="2" y="95"/>
                </a:cubicBezTo>
                <a:cubicBezTo>
                  <a:pt x="6" y="164"/>
                  <a:pt x="59" y="183"/>
                  <a:pt x="90" y="184"/>
                </a:cubicBezTo>
                <a:cubicBezTo>
                  <a:pt x="91" y="184"/>
                  <a:pt x="91" y="184"/>
                  <a:pt x="92" y="184"/>
                </a:cubicBezTo>
                <a:cubicBezTo>
                  <a:pt x="122" y="184"/>
                  <a:pt x="144" y="165"/>
                  <a:pt x="148" y="162"/>
                </a:cubicBezTo>
                <a:cubicBezTo>
                  <a:pt x="152" y="159"/>
                  <a:pt x="148" y="154"/>
                  <a:pt x="148" y="154"/>
                </a:cubicBezTo>
                <a:cubicBezTo>
                  <a:pt x="148" y="154"/>
                  <a:pt x="93" y="99"/>
                  <a:pt x="92" y="97"/>
                </a:cubicBezTo>
                <a:close/>
                <a:moveTo>
                  <a:pt x="92" y="172"/>
                </a:moveTo>
                <a:cubicBezTo>
                  <a:pt x="91" y="172"/>
                  <a:pt x="91" y="172"/>
                  <a:pt x="90" y="172"/>
                </a:cubicBezTo>
                <a:cubicBezTo>
                  <a:pt x="83" y="172"/>
                  <a:pt x="18" y="168"/>
                  <a:pt x="14" y="95"/>
                </a:cubicBezTo>
                <a:cubicBezTo>
                  <a:pt x="14" y="94"/>
                  <a:pt x="14" y="77"/>
                  <a:pt x="22" y="60"/>
                </a:cubicBezTo>
                <a:cubicBezTo>
                  <a:pt x="33" y="39"/>
                  <a:pt x="52" y="25"/>
                  <a:pt x="78" y="20"/>
                </a:cubicBezTo>
                <a:cubicBezTo>
                  <a:pt x="78" y="93"/>
                  <a:pt x="78" y="93"/>
                  <a:pt x="78" y="93"/>
                </a:cubicBezTo>
                <a:cubicBezTo>
                  <a:pt x="78" y="95"/>
                  <a:pt x="78" y="101"/>
                  <a:pt x="83" y="105"/>
                </a:cubicBezTo>
                <a:cubicBezTo>
                  <a:pt x="84" y="107"/>
                  <a:pt x="121" y="143"/>
                  <a:pt x="135" y="157"/>
                </a:cubicBezTo>
                <a:cubicBezTo>
                  <a:pt x="121" y="167"/>
                  <a:pt x="106" y="172"/>
                  <a:pt x="92" y="172"/>
                </a:cubicBezTo>
                <a:close/>
              </a:path>
            </a:pathLst>
          </a:custGeom>
          <a:solidFill>
            <a:schemeClr val="bg1"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67" name="Freeform 22">
            <a:extLst>
              <a:ext uri="{FF2B5EF4-FFF2-40B4-BE49-F238E27FC236}">
                <a16:creationId xmlns="" xmlns:a16="http://schemas.microsoft.com/office/drawing/2014/main" id="{963A18BE-74CA-F6BF-F2A5-C49DBCBC34D5}"/>
              </a:ext>
            </a:extLst>
          </p:cNvPr>
          <p:cNvSpPr>
            <a:spLocks noChangeAspect="1" noEditPoints="1"/>
          </p:cNvSpPr>
          <p:nvPr>
            <p:custDataLst>
              <p:tags r:id="rId2"/>
            </p:custDataLst>
          </p:nvPr>
        </p:nvSpPr>
        <p:spPr bwMode="auto">
          <a:xfrm flipV="1">
            <a:off x="10832525" y="-107981"/>
            <a:ext cx="1343088" cy="1590588"/>
          </a:xfrm>
          <a:custGeom>
            <a:avLst/>
            <a:gdLst>
              <a:gd name="T0" fmla="*/ 144 w 156"/>
              <a:gd name="T1" fmla="*/ 12 h 184"/>
              <a:gd name="T2" fmla="*/ 144 w 156"/>
              <a:gd name="T3" fmla="*/ 172 h 184"/>
              <a:gd name="T4" fmla="*/ 124 w 156"/>
              <a:gd name="T5" fmla="*/ 172 h 184"/>
              <a:gd name="T6" fmla="*/ 124 w 156"/>
              <a:gd name="T7" fmla="*/ 12 h 184"/>
              <a:gd name="T8" fmla="*/ 144 w 156"/>
              <a:gd name="T9" fmla="*/ 12 h 184"/>
              <a:gd name="T10" fmla="*/ 88 w 156"/>
              <a:gd name="T11" fmla="*/ 72 h 184"/>
              <a:gd name="T12" fmla="*/ 88 w 156"/>
              <a:gd name="T13" fmla="*/ 172 h 184"/>
              <a:gd name="T14" fmla="*/ 68 w 156"/>
              <a:gd name="T15" fmla="*/ 172 h 184"/>
              <a:gd name="T16" fmla="*/ 68 w 156"/>
              <a:gd name="T17" fmla="*/ 72 h 184"/>
              <a:gd name="T18" fmla="*/ 88 w 156"/>
              <a:gd name="T19" fmla="*/ 72 h 184"/>
              <a:gd name="T20" fmla="*/ 32 w 156"/>
              <a:gd name="T21" fmla="*/ 132 h 184"/>
              <a:gd name="T22" fmla="*/ 32 w 156"/>
              <a:gd name="T23" fmla="*/ 172 h 184"/>
              <a:gd name="T24" fmla="*/ 12 w 156"/>
              <a:gd name="T25" fmla="*/ 172 h 184"/>
              <a:gd name="T26" fmla="*/ 12 w 156"/>
              <a:gd name="T27" fmla="*/ 132 h 184"/>
              <a:gd name="T28" fmla="*/ 32 w 156"/>
              <a:gd name="T29" fmla="*/ 132 h 184"/>
              <a:gd name="T30" fmla="*/ 146 w 156"/>
              <a:gd name="T31" fmla="*/ 0 h 184"/>
              <a:gd name="T32" fmla="*/ 122 w 156"/>
              <a:gd name="T33" fmla="*/ 0 h 184"/>
              <a:gd name="T34" fmla="*/ 112 w 156"/>
              <a:gd name="T35" fmla="*/ 10 h 184"/>
              <a:gd name="T36" fmla="*/ 112 w 156"/>
              <a:gd name="T37" fmla="*/ 184 h 184"/>
              <a:gd name="T38" fmla="*/ 156 w 156"/>
              <a:gd name="T39" fmla="*/ 184 h 184"/>
              <a:gd name="T40" fmla="*/ 156 w 156"/>
              <a:gd name="T41" fmla="*/ 10 h 184"/>
              <a:gd name="T42" fmla="*/ 146 w 156"/>
              <a:gd name="T43" fmla="*/ 0 h 184"/>
              <a:gd name="T44" fmla="*/ 90 w 156"/>
              <a:gd name="T45" fmla="*/ 60 h 184"/>
              <a:gd name="T46" fmla="*/ 66 w 156"/>
              <a:gd name="T47" fmla="*/ 60 h 184"/>
              <a:gd name="T48" fmla="*/ 56 w 156"/>
              <a:gd name="T49" fmla="*/ 70 h 184"/>
              <a:gd name="T50" fmla="*/ 56 w 156"/>
              <a:gd name="T51" fmla="*/ 184 h 184"/>
              <a:gd name="T52" fmla="*/ 100 w 156"/>
              <a:gd name="T53" fmla="*/ 184 h 184"/>
              <a:gd name="T54" fmla="*/ 100 w 156"/>
              <a:gd name="T55" fmla="*/ 70 h 184"/>
              <a:gd name="T56" fmla="*/ 90 w 156"/>
              <a:gd name="T57" fmla="*/ 60 h 184"/>
              <a:gd name="T58" fmla="*/ 34 w 156"/>
              <a:gd name="T59" fmla="*/ 120 h 184"/>
              <a:gd name="T60" fmla="*/ 10 w 156"/>
              <a:gd name="T61" fmla="*/ 120 h 184"/>
              <a:gd name="T62" fmla="*/ 0 w 156"/>
              <a:gd name="T63" fmla="*/ 130 h 184"/>
              <a:gd name="T64" fmla="*/ 0 w 156"/>
              <a:gd name="T65" fmla="*/ 184 h 184"/>
              <a:gd name="T66" fmla="*/ 44 w 156"/>
              <a:gd name="T67" fmla="*/ 184 h 184"/>
              <a:gd name="T68" fmla="*/ 44 w 156"/>
              <a:gd name="T69" fmla="*/ 130 h 184"/>
              <a:gd name="T70" fmla="*/ 34 w 156"/>
              <a:gd name="T71" fmla="*/ 120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6" h="184">
                <a:moveTo>
                  <a:pt x="144" y="12"/>
                </a:moveTo>
                <a:cubicBezTo>
                  <a:pt x="144" y="172"/>
                  <a:pt x="144" y="172"/>
                  <a:pt x="144" y="172"/>
                </a:cubicBezTo>
                <a:cubicBezTo>
                  <a:pt x="124" y="172"/>
                  <a:pt x="124" y="172"/>
                  <a:pt x="124" y="172"/>
                </a:cubicBezTo>
                <a:cubicBezTo>
                  <a:pt x="124" y="12"/>
                  <a:pt x="124" y="12"/>
                  <a:pt x="124" y="12"/>
                </a:cubicBezTo>
                <a:cubicBezTo>
                  <a:pt x="144" y="12"/>
                  <a:pt x="144" y="12"/>
                  <a:pt x="144" y="12"/>
                </a:cubicBezTo>
                <a:moveTo>
                  <a:pt x="88" y="72"/>
                </a:moveTo>
                <a:cubicBezTo>
                  <a:pt x="88" y="172"/>
                  <a:pt x="88" y="172"/>
                  <a:pt x="88" y="172"/>
                </a:cubicBezTo>
                <a:cubicBezTo>
                  <a:pt x="68" y="172"/>
                  <a:pt x="68" y="172"/>
                  <a:pt x="68" y="172"/>
                </a:cubicBezTo>
                <a:cubicBezTo>
                  <a:pt x="68" y="72"/>
                  <a:pt x="68" y="72"/>
                  <a:pt x="68" y="72"/>
                </a:cubicBezTo>
                <a:cubicBezTo>
                  <a:pt x="88" y="72"/>
                  <a:pt x="88" y="72"/>
                  <a:pt x="88" y="72"/>
                </a:cubicBezTo>
                <a:moveTo>
                  <a:pt x="32" y="132"/>
                </a:moveTo>
                <a:cubicBezTo>
                  <a:pt x="32" y="172"/>
                  <a:pt x="32" y="172"/>
                  <a:pt x="32" y="172"/>
                </a:cubicBezTo>
                <a:cubicBezTo>
                  <a:pt x="12" y="172"/>
                  <a:pt x="12" y="172"/>
                  <a:pt x="12" y="172"/>
                </a:cubicBezTo>
                <a:cubicBezTo>
                  <a:pt x="12" y="132"/>
                  <a:pt x="12" y="132"/>
                  <a:pt x="12" y="132"/>
                </a:cubicBezTo>
                <a:cubicBezTo>
                  <a:pt x="32" y="132"/>
                  <a:pt x="32" y="132"/>
                  <a:pt x="32" y="132"/>
                </a:cubicBezTo>
                <a:moveTo>
                  <a:pt x="146" y="0"/>
                </a:moveTo>
                <a:cubicBezTo>
                  <a:pt x="122" y="0"/>
                  <a:pt x="122" y="0"/>
                  <a:pt x="122" y="0"/>
                </a:cubicBezTo>
                <a:cubicBezTo>
                  <a:pt x="117" y="0"/>
                  <a:pt x="112" y="5"/>
                  <a:pt x="112" y="10"/>
                </a:cubicBezTo>
                <a:cubicBezTo>
                  <a:pt x="112" y="184"/>
                  <a:pt x="112" y="184"/>
                  <a:pt x="112" y="184"/>
                </a:cubicBezTo>
                <a:cubicBezTo>
                  <a:pt x="156" y="184"/>
                  <a:pt x="156" y="184"/>
                  <a:pt x="156" y="184"/>
                </a:cubicBezTo>
                <a:cubicBezTo>
                  <a:pt x="156" y="10"/>
                  <a:pt x="156" y="10"/>
                  <a:pt x="156" y="10"/>
                </a:cubicBezTo>
                <a:cubicBezTo>
                  <a:pt x="156" y="5"/>
                  <a:pt x="151" y="0"/>
                  <a:pt x="146" y="0"/>
                </a:cubicBezTo>
                <a:close/>
                <a:moveTo>
                  <a:pt x="90" y="60"/>
                </a:moveTo>
                <a:cubicBezTo>
                  <a:pt x="66" y="60"/>
                  <a:pt x="66" y="60"/>
                  <a:pt x="66" y="60"/>
                </a:cubicBezTo>
                <a:cubicBezTo>
                  <a:pt x="61" y="60"/>
                  <a:pt x="56" y="65"/>
                  <a:pt x="56" y="70"/>
                </a:cubicBezTo>
                <a:cubicBezTo>
                  <a:pt x="56" y="184"/>
                  <a:pt x="56" y="184"/>
                  <a:pt x="56" y="184"/>
                </a:cubicBezTo>
                <a:cubicBezTo>
                  <a:pt x="100" y="184"/>
                  <a:pt x="100" y="184"/>
                  <a:pt x="100" y="184"/>
                </a:cubicBezTo>
                <a:cubicBezTo>
                  <a:pt x="100" y="70"/>
                  <a:pt x="100" y="70"/>
                  <a:pt x="100" y="70"/>
                </a:cubicBezTo>
                <a:cubicBezTo>
                  <a:pt x="100" y="65"/>
                  <a:pt x="95" y="60"/>
                  <a:pt x="90" y="60"/>
                </a:cubicBezTo>
                <a:close/>
                <a:moveTo>
                  <a:pt x="34" y="120"/>
                </a:moveTo>
                <a:cubicBezTo>
                  <a:pt x="10" y="120"/>
                  <a:pt x="10" y="120"/>
                  <a:pt x="10" y="120"/>
                </a:cubicBezTo>
                <a:cubicBezTo>
                  <a:pt x="5" y="120"/>
                  <a:pt x="0" y="125"/>
                  <a:pt x="0" y="130"/>
                </a:cubicBezTo>
                <a:cubicBezTo>
                  <a:pt x="0" y="184"/>
                  <a:pt x="0" y="184"/>
                  <a:pt x="0" y="184"/>
                </a:cubicBezTo>
                <a:cubicBezTo>
                  <a:pt x="44" y="184"/>
                  <a:pt x="44" y="184"/>
                  <a:pt x="44" y="184"/>
                </a:cubicBezTo>
                <a:cubicBezTo>
                  <a:pt x="44" y="130"/>
                  <a:pt x="44" y="130"/>
                  <a:pt x="44" y="130"/>
                </a:cubicBezTo>
                <a:cubicBezTo>
                  <a:pt x="44" y="125"/>
                  <a:pt x="39" y="120"/>
                  <a:pt x="34" y="120"/>
                </a:cubicBezTo>
                <a:close/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70" name="Арка 69">
            <a:extLst>
              <a:ext uri="{FF2B5EF4-FFF2-40B4-BE49-F238E27FC236}">
                <a16:creationId xmlns="" xmlns:a16="http://schemas.microsoft.com/office/drawing/2014/main" id="{A49A77DD-7634-BD28-86F7-2F2D7042B682}"/>
              </a:ext>
            </a:extLst>
          </p:cNvPr>
          <p:cNvSpPr/>
          <p:nvPr/>
        </p:nvSpPr>
        <p:spPr>
          <a:xfrm rot="10609987">
            <a:off x="-396147" y="-2174644"/>
            <a:ext cx="7232715" cy="4295584"/>
          </a:xfrm>
          <a:prstGeom prst="blockArc">
            <a:avLst>
              <a:gd name="adj1" fmla="val 10800000"/>
              <a:gd name="adj2" fmla="val 72844"/>
              <a:gd name="adj3" fmla="val 8138"/>
            </a:avLst>
          </a:pr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B98D1CB-2AD4-1027-E8E2-FFDD0D57CC6E}"/>
              </a:ext>
            </a:extLst>
          </p:cNvPr>
          <p:cNvSpPr txBox="1"/>
          <p:nvPr/>
        </p:nvSpPr>
        <p:spPr>
          <a:xfrm flipH="1">
            <a:off x="565960" y="389155"/>
            <a:ext cx="5249829" cy="64633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anose="020B0A03030101060003" pitchFamily="34" charset="-52"/>
              </a:defRPr>
            </a:lvl1pPr>
          </a:lstStyle>
          <a:p>
            <a:r>
              <a:rPr lang="ru-RU" b="1" spc="50" dirty="0" smtClean="0">
                <a:ln w="0">
                  <a:solidFill>
                    <a:schemeClr val="bg1"/>
                  </a:solidFill>
                </a:ln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ХОД РЕШЕНИЯ</a:t>
            </a:r>
            <a:endParaRPr lang="ru-RU" b="1" spc="50" dirty="0">
              <a:ln w="0">
                <a:solidFill>
                  <a:schemeClr val="bg1"/>
                </a:solidFill>
              </a:ln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pSp>
        <p:nvGrpSpPr>
          <p:cNvPr id="42" name="Группа 41">
            <a:extLst>
              <a:ext uri="{FF2B5EF4-FFF2-40B4-BE49-F238E27FC236}">
                <a16:creationId xmlns="" xmlns:a16="http://schemas.microsoft.com/office/drawing/2014/main" id="{73BDE173-1015-FCD9-E540-8FACA8CFB892}"/>
              </a:ext>
            </a:extLst>
          </p:cNvPr>
          <p:cNvGrpSpPr/>
          <p:nvPr/>
        </p:nvGrpSpPr>
        <p:grpSpPr>
          <a:xfrm>
            <a:off x="8270437" y="1447847"/>
            <a:ext cx="3467487" cy="3804241"/>
            <a:chOff x="661749" y="1435974"/>
            <a:chExt cx="3467487" cy="3804241"/>
          </a:xfrm>
        </p:grpSpPr>
        <p:sp>
          <p:nvSpPr>
            <p:cNvPr id="31" name="Прямоугольник: скругленные углы 30">
              <a:extLst>
                <a:ext uri="{FF2B5EF4-FFF2-40B4-BE49-F238E27FC236}">
                  <a16:creationId xmlns="" xmlns:a16="http://schemas.microsoft.com/office/drawing/2014/main" id="{49BA4140-4E48-89CD-A0AA-A0E25142BA37}"/>
                </a:ext>
              </a:extLst>
            </p:cNvPr>
            <p:cNvSpPr/>
            <p:nvPr/>
          </p:nvSpPr>
          <p:spPr>
            <a:xfrm>
              <a:off x="661749" y="1435974"/>
              <a:ext cx="3467487" cy="3804241"/>
            </a:xfrm>
            <a:prstGeom prst="roundRect">
              <a:avLst>
                <a:gd name="adj" fmla="val 81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0B8C5D7F-612B-FD3D-45C8-3C5716EEBA67}"/>
                </a:ext>
              </a:extLst>
            </p:cNvPr>
            <p:cNvSpPr txBox="1"/>
            <p:nvPr/>
          </p:nvSpPr>
          <p:spPr>
            <a:xfrm>
              <a:off x="808865" y="2448738"/>
              <a:ext cx="3170577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ru-RU"/>
              </a:defPPr>
              <a:lvl1pPr>
                <a:defRPr sz="2000">
                  <a:solidFill>
                    <a:schemeClr val="bg1"/>
                  </a:solidFill>
                  <a:latin typeface="Raleway Medium" panose="020B0603030101060003" pitchFamily="34" charset="-52"/>
                </a:defRPr>
              </a:lvl1pPr>
            </a:lstStyle>
            <a:p>
              <a:r>
                <a:rPr lang="ru-RU" sz="1600" dirty="0" smtClean="0">
                  <a:solidFill>
                    <a:schemeClr val="tx2">
                      <a:lumMod val="50000"/>
                    </a:schemeClr>
                  </a:solidFill>
                  <a:latin typeface="Raleway" panose="020B0503030101060003" pitchFamily="34" charset="-52"/>
                </a:rPr>
                <a:t>Интерфейс в приложении позволяет наглядно продемонстрировать работу модели и создать удобное взаимодействие с пользователем</a:t>
              </a:r>
              <a:endParaRPr lang="ru-RU" sz="1600" dirty="0">
                <a:solidFill>
                  <a:schemeClr val="tx2">
                    <a:lumMod val="50000"/>
                  </a:schemeClr>
                </a:solidFill>
                <a:latin typeface="Raleway" panose="020B0503030101060003" pitchFamily="34" charset="-52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98614D37-FB3C-B573-E884-48290B3ECF44}"/>
                </a:ext>
              </a:extLst>
            </p:cNvPr>
            <p:cNvSpPr txBox="1"/>
            <p:nvPr/>
          </p:nvSpPr>
          <p:spPr>
            <a:xfrm>
              <a:off x="808865" y="1597685"/>
              <a:ext cx="270856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ru-RU"/>
              </a:defPPr>
              <a:lvl1pPr>
                <a:defRPr sz="2000">
                  <a:solidFill>
                    <a:schemeClr val="bg1"/>
                  </a:solidFill>
                  <a:latin typeface="Raleway Medium" panose="020B0603030101060003" pitchFamily="34" charset="-52"/>
                </a:defRPr>
              </a:lvl1pPr>
            </a:lstStyle>
            <a:p>
              <a:r>
                <a:rPr lang="ru-RU" dirty="0" smtClean="0">
                  <a:solidFill>
                    <a:schemeClr val="tx2">
                      <a:lumMod val="50000"/>
                    </a:schemeClr>
                  </a:solidFill>
                  <a:latin typeface="Raleway Black" panose="020B0A03030101060003" pitchFamily="34" charset="-52"/>
                </a:rPr>
                <a:t>Разработка интерфейса</a:t>
              </a:r>
              <a:endParaRPr lang="ru-RU" dirty="0">
                <a:solidFill>
                  <a:schemeClr val="tx2">
                    <a:lumMod val="50000"/>
                  </a:schemeClr>
                </a:solidFill>
                <a:latin typeface="Raleway Black" panose="020B0A03030101060003" pitchFamily="34" charset="-52"/>
              </a:endParaRPr>
            </a:p>
          </p:txBody>
        </p:sp>
      </p:grpSp>
      <p:grpSp>
        <p:nvGrpSpPr>
          <p:cNvPr id="43" name="Группа 42">
            <a:extLst>
              <a:ext uri="{FF2B5EF4-FFF2-40B4-BE49-F238E27FC236}">
                <a16:creationId xmlns="" xmlns:a16="http://schemas.microsoft.com/office/drawing/2014/main" id="{77D0CA47-B925-E883-4056-987BA34B8668}"/>
              </a:ext>
            </a:extLst>
          </p:cNvPr>
          <p:cNvGrpSpPr/>
          <p:nvPr/>
        </p:nvGrpSpPr>
        <p:grpSpPr>
          <a:xfrm>
            <a:off x="4362256" y="1444476"/>
            <a:ext cx="3467487" cy="3804241"/>
            <a:chOff x="4595279" y="1424641"/>
            <a:chExt cx="3467487" cy="3804241"/>
          </a:xfrm>
        </p:grpSpPr>
        <p:sp>
          <p:nvSpPr>
            <p:cNvPr id="39" name="Прямоугольник: скругленные углы 38">
              <a:extLst>
                <a:ext uri="{FF2B5EF4-FFF2-40B4-BE49-F238E27FC236}">
                  <a16:creationId xmlns="" xmlns:a16="http://schemas.microsoft.com/office/drawing/2014/main" id="{3D9E8A42-26FE-F907-2380-3D101667755E}"/>
                </a:ext>
              </a:extLst>
            </p:cNvPr>
            <p:cNvSpPr/>
            <p:nvPr/>
          </p:nvSpPr>
          <p:spPr>
            <a:xfrm>
              <a:off x="4595279" y="1424641"/>
              <a:ext cx="3467487" cy="3804241"/>
            </a:xfrm>
            <a:prstGeom prst="roundRect">
              <a:avLst>
                <a:gd name="adj" fmla="val 81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BC78B842-C464-6CC0-F1BA-F133649F5D37}"/>
                </a:ext>
              </a:extLst>
            </p:cNvPr>
            <p:cNvSpPr txBox="1"/>
            <p:nvPr/>
          </p:nvSpPr>
          <p:spPr>
            <a:xfrm>
              <a:off x="4705165" y="2446334"/>
              <a:ext cx="3309408" cy="1815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ru-RU"/>
              </a:defPPr>
              <a:lvl1pPr>
                <a:defRPr sz="2000">
                  <a:solidFill>
                    <a:schemeClr val="bg1"/>
                  </a:solidFill>
                  <a:latin typeface="Raleway Medium" panose="020B0603030101060003" pitchFamily="34" charset="-52"/>
                </a:defRPr>
              </a:lvl1pPr>
            </a:lstStyle>
            <a:p>
              <a:r>
                <a:rPr lang="ru-RU" sz="1600" dirty="0" smtClean="0">
                  <a:solidFill>
                    <a:schemeClr val="tx2">
                      <a:lumMod val="50000"/>
                    </a:schemeClr>
                  </a:solidFill>
                  <a:latin typeface="Raleway" panose="020B0503030101060003" pitchFamily="34" charset="-52"/>
                </a:rPr>
                <a:t>На основе наборов данных изображений курящих людей необходимо разработать модель </a:t>
              </a:r>
              <a:r>
                <a:rPr lang="ru-RU" sz="1600" dirty="0" err="1" smtClean="0">
                  <a:solidFill>
                    <a:schemeClr val="tx2">
                      <a:lumMod val="50000"/>
                    </a:schemeClr>
                  </a:solidFill>
                  <a:latin typeface="Raleway" panose="020B0503030101060003" pitchFamily="34" charset="-52"/>
                </a:rPr>
                <a:t>детекции</a:t>
              </a:r>
              <a:r>
                <a:rPr lang="ru-RU" sz="1600" dirty="0" smtClean="0">
                  <a:solidFill>
                    <a:schemeClr val="tx2">
                      <a:lumMod val="50000"/>
                    </a:schemeClr>
                  </a:solidFill>
                  <a:latin typeface="Raleway" panose="020B0503030101060003" pitchFamily="34" charset="-52"/>
                </a:rPr>
                <a:t> объектов и определения факта курения</a:t>
              </a:r>
              <a:br>
                <a:rPr lang="ru-RU" sz="1600" dirty="0" smtClean="0">
                  <a:solidFill>
                    <a:schemeClr val="tx2">
                      <a:lumMod val="50000"/>
                    </a:schemeClr>
                  </a:solidFill>
                  <a:latin typeface="Raleway" panose="020B0503030101060003" pitchFamily="34" charset="-52"/>
                </a:rPr>
              </a:br>
              <a:r>
                <a:rPr lang="ru-RU" sz="1600" dirty="0" smtClean="0">
                  <a:solidFill>
                    <a:schemeClr val="tx2">
                      <a:lumMod val="50000"/>
                    </a:schemeClr>
                  </a:solidFill>
                  <a:latin typeface="Raleway" panose="020B0503030101060003" pitchFamily="34" charset="-52"/>
                </a:rPr>
                <a:t>Одним из решений – обучение продвинутых нейронных сетей</a:t>
              </a:r>
              <a:endParaRPr lang="ru-RU" sz="1600" dirty="0">
                <a:solidFill>
                  <a:schemeClr val="tx2">
                    <a:lumMod val="50000"/>
                  </a:schemeClr>
                </a:solidFill>
                <a:latin typeface="Raleway" panose="020B0503030101060003" pitchFamily="34" charset="-52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CC20A094-CAF5-78CF-A4C9-91F41434BABD}"/>
                </a:ext>
              </a:extLst>
            </p:cNvPr>
            <p:cNvSpPr txBox="1"/>
            <p:nvPr/>
          </p:nvSpPr>
          <p:spPr>
            <a:xfrm>
              <a:off x="4705165" y="1624909"/>
              <a:ext cx="270856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ru-RU"/>
              </a:defPPr>
              <a:lvl1pPr>
                <a:defRPr sz="2000">
                  <a:solidFill>
                    <a:schemeClr val="bg1"/>
                  </a:solidFill>
                  <a:latin typeface="Raleway Medium" panose="020B0603030101060003" pitchFamily="34" charset="-52"/>
                </a:defRPr>
              </a:lvl1pPr>
            </a:lstStyle>
            <a:p>
              <a:r>
                <a:rPr lang="ru-RU" dirty="0">
                  <a:solidFill>
                    <a:schemeClr val="tx2">
                      <a:lumMod val="50000"/>
                    </a:schemeClr>
                  </a:solidFill>
                  <a:latin typeface="Raleway Black" panose="020B0A03030101060003" pitchFamily="34" charset="-52"/>
                </a:rPr>
                <a:t>Разработка модели решений</a:t>
              </a:r>
            </a:p>
          </p:txBody>
        </p:sp>
      </p:grpSp>
      <p:sp>
        <p:nvSpPr>
          <p:cNvPr id="45" name="Прямоугольник: скругленные углы 44">
            <a:extLst>
              <a:ext uri="{FF2B5EF4-FFF2-40B4-BE49-F238E27FC236}">
                <a16:creationId xmlns="" xmlns:a16="http://schemas.microsoft.com/office/drawing/2014/main" id="{7560048C-A52C-E09F-F95F-0E3771B2ED47}"/>
              </a:ext>
            </a:extLst>
          </p:cNvPr>
          <p:cNvSpPr/>
          <p:nvPr/>
        </p:nvSpPr>
        <p:spPr>
          <a:xfrm>
            <a:off x="454076" y="1444476"/>
            <a:ext cx="3467487" cy="3804241"/>
          </a:xfrm>
          <a:prstGeom prst="roundRect">
            <a:avLst>
              <a:gd name="adj" fmla="val 81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D1B690BE-0B60-F614-E58B-DC4F68507BFE}"/>
              </a:ext>
            </a:extLst>
          </p:cNvPr>
          <p:cNvSpPr txBox="1"/>
          <p:nvPr/>
        </p:nvSpPr>
        <p:spPr>
          <a:xfrm>
            <a:off x="610534" y="3188711"/>
            <a:ext cx="323322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2000">
                <a:solidFill>
                  <a:schemeClr val="bg1"/>
                </a:solidFill>
                <a:latin typeface="Raleway Medium" panose="020B0603030101060003" pitchFamily="34" charset="-52"/>
              </a:defRPr>
            </a:lvl1pPr>
          </a:lstStyle>
          <a:p>
            <a:r>
              <a:rPr lang="ru-RU" sz="1600" dirty="0" smtClean="0">
                <a:solidFill>
                  <a:schemeClr val="tx2">
                    <a:lumMod val="50000"/>
                  </a:schemeClr>
                </a:solidFill>
                <a:latin typeface="Raleway" panose="020B0503030101060003" pitchFamily="34" charset="-52"/>
              </a:rPr>
              <a:t>Данные необходимо </a:t>
            </a:r>
            <a:r>
              <a:rPr lang="ru-RU" sz="1600" b="1" dirty="0" smtClean="0">
                <a:solidFill>
                  <a:schemeClr val="tx2">
                    <a:lumMod val="50000"/>
                  </a:schemeClr>
                </a:solidFill>
                <a:latin typeface="Raleway" panose="020B0503030101060003" pitchFamily="34" charset="-52"/>
              </a:rPr>
              <a:t>аннотировать</a:t>
            </a:r>
            <a:r>
              <a:rPr lang="ru-RU" sz="1600" dirty="0" smtClean="0">
                <a:solidFill>
                  <a:schemeClr val="tx2">
                    <a:lumMod val="50000"/>
                  </a:schemeClr>
                </a:solidFill>
                <a:latin typeface="Raleway" panose="020B0503030101060003" pitchFamily="34" charset="-52"/>
              </a:rPr>
              <a:t> и провести </a:t>
            </a:r>
            <a:r>
              <a:rPr lang="ru-RU" sz="1600" b="1" dirty="0" smtClean="0">
                <a:solidFill>
                  <a:schemeClr val="tx2">
                    <a:lumMod val="50000"/>
                  </a:schemeClr>
                </a:solidFill>
                <a:latin typeface="Raleway" panose="020B0503030101060003" pitchFamily="34" charset="-52"/>
              </a:rPr>
              <a:t>аугментацию</a:t>
            </a:r>
            <a:r>
              <a:rPr lang="ru-RU" sz="1600" dirty="0" smtClean="0">
                <a:solidFill>
                  <a:schemeClr val="tx2">
                    <a:lumMod val="50000"/>
                  </a:schemeClr>
                </a:solidFill>
                <a:latin typeface="Raleway" panose="020B0503030101060003" pitchFamily="34" charset="-52"/>
              </a:rPr>
              <a:t> для улучшения качества и </a:t>
            </a:r>
            <a:r>
              <a:rPr lang="ru-RU" sz="1600" dirty="0" err="1" smtClean="0">
                <a:solidFill>
                  <a:schemeClr val="tx2">
                    <a:lumMod val="50000"/>
                  </a:schemeClr>
                </a:solidFill>
                <a:latin typeface="Raleway" panose="020B0503030101060003" pitchFamily="34" charset="-52"/>
              </a:rPr>
              <a:t>адаптируемости</a:t>
            </a:r>
            <a:r>
              <a:rPr lang="ru-RU" sz="1600" dirty="0" smtClean="0">
                <a:solidFill>
                  <a:schemeClr val="tx2">
                    <a:lumMod val="50000"/>
                  </a:schemeClr>
                </a:solidFill>
                <a:latin typeface="Raleway" panose="020B0503030101060003" pitchFamily="34" charset="-52"/>
              </a:rPr>
              <a:t> модели</a:t>
            </a:r>
            <a:endParaRPr lang="ru-RU" sz="1600" b="1" dirty="0">
              <a:solidFill>
                <a:schemeClr val="tx2">
                  <a:lumMod val="50000"/>
                </a:schemeClr>
              </a:solidFill>
              <a:latin typeface="Raleway" panose="020B0503030101060003" pitchFamily="34" charset="-52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E2423F80-69A4-FCF8-70E4-2EC47E92D2CB}"/>
              </a:ext>
            </a:extLst>
          </p:cNvPr>
          <p:cNvSpPr txBox="1"/>
          <p:nvPr/>
        </p:nvSpPr>
        <p:spPr>
          <a:xfrm>
            <a:off x="612154" y="1886395"/>
            <a:ext cx="31513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2000">
                <a:solidFill>
                  <a:schemeClr val="bg1"/>
                </a:solidFill>
                <a:latin typeface="Raleway Medium" panose="020B0603030101060003" pitchFamily="34" charset="-52"/>
              </a:defRPr>
            </a:lvl1pPr>
          </a:lstStyle>
          <a:p>
            <a:endParaRPr lang="ru-RU" dirty="0">
              <a:solidFill>
                <a:schemeClr val="tx2">
                  <a:lumMod val="50000"/>
                </a:schemeClr>
              </a:solidFill>
              <a:latin typeface="Raleway Black" panose="020B0A03030101060003" pitchFamily="34" charset="-52"/>
            </a:endParaRPr>
          </a:p>
        </p:txBody>
      </p:sp>
      <p:sp>
        <p:nvSpPr>
          <p:cNvPr id="48" name="Рисунок 41">
            <a:extLst>
              <a:ext uri="{FF2B5EF4-FFF2-40B4-BE49-F238E27FC236}">
                <a16:creationId xmlns="" xmlns:a16="http://schemas.microsoft.com/office/drawing/2014/main" id="{53D53A4D-DF2C-441D-890A-26B0CC204D9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0799970" y="1105668"/>
            <a:ext cx="777589" cy="943305"/>
          </a:xfrm>
          <a:custGeom>
            <a:avLst/>
            <a:gdLst>
              <a:gd name="connsiteX0" fmla="*/ 0 w 397654"/>
              <a:gd name="connsiteY0" fmla="*/ 32595 h 482400"/>
              <a:gd name="connsiteX1" fmla="*/ 32595 w 397654"/>
              <a:gd name="connsiteY1" fmla="*/ 0 h 482400"/>
              <a:gd name="connsiteX2" fmla="*/ 267276 w 397654"/>
              <a:gd name="connsiteY2" fmla="*/ 0 h 482400"/>
              <a:gd name="connsiteX3" fmla="*/ 299870 w 397654"/>
              <a:gd name="connsiteY3" fmla="*/ 32595 h 482400"/>
              <a:gd name="connsiteX4" fmla="*/ 299870 w 397654"/>
              <a:gd name="connsiteY4" fmla="*/ 117341 h 482400"/>
              <a:gd name="connsiteX5" fmla="*/ 293351 w 397654"/>
              <a:gd name="connsiteY5" fmla="*/ 123859 h 482400"/>
              <a:gd name="connsiteX6" fmla="*/ 260757 w 397654"/>
              <a:gd name="connsiteY6" fmla="*/ 123859 h 482400"/>
              <a:gd name="connsiteX7" fmla="*/ 254238 w 397654"/>
              <a:gd name="connsiteY7" fmla="*/ 117341 h 482400"/>
              <a:gd name="connsiteX8" fmla="*/ 254238 w 397654"/>
              <a:gd name="connsiteY8" fmla="*/ 52151 h 482400"/>
              <a:gd name="connsiteX9" fmla="*/ 247719 w 397654"/>
              <a:gd name="connsiteY9" fmla="*/ 45632 h 482400"/>
              <a:gd name="connsiteX10" fmla="*/ 52151 w 397654"/>
              <a:gd name="connsiteY10" fmla="*/ 45632 h 482400"/>
              <a:gd name="connsiteX11" fmla="*/ 45632 w 397654"/>
              <a:gd name="connsiteY11" fmla="*/ 52151 h 482400"/>
              <a:gd name="connsiteX12" fmla="*/ 45632 w 397654"/>
              <a:gd name="connsiteY12" fmla="*/ 404173 h 482400"/>
              <a:gd name="connsiteX13" fmla="*/ 52151 w 397654"/>
              <a:gd name="connsiteY13" fmla="*/ 410692 h 482400"/>
              <a:gd name="connsiteX14" fmla="*/ 247719 w 397654"/>
              <a:gd name="connsiteY14" fmla="*/ 410692 h 482400"/>
              <a:gd name="connsiteX15" fmla="*/ 254238 w 397654"/>
              <a:gd name="connsiteY15" fmla="*/ 404173 h 482400"/>
              <a:gd name="connsiteX16" fmla="*/ 254238 w 397654"/>
              <a:gd name="connsiteY16" fmla="*/ 319427 h 482400"/>
              <a:gd name="connsiteX17" fmla="*/ 260757 w 397654"/>
              <a:gd name="connsiteY17" fmla="*/ 312908 h 482400"/>
              <a:gd name="connsiteX18" fmla="*/ 293351 w 397654"/>
              <a:gd name="connsiteY18" fmla="*/ 312908 h 482400"/>
              <a:gd name="connsiteX19" fmla="*/ 299870 w 397654"/>
              <a:gd name="connsiteY19" fmla="*/ 319427 h 482400"/>
              <a:gd name="connsiteX20" fmla="*/ 299870 w 397654"/>
              <a:gd name="connsiteY20" fmla="*/ 449805 h 482400"/>
              <a:gd name="connsiteX21" fmla="*/ 267276 w 397654"/>
              <a:gd name="connsiteY21" fmla="*/ 482400 h 482400"/>
              <a:gd name="connsiteX22" fmla="*/ 32595 w 397654"/>
              <a:gd name="connsiteY22" fmla="*/ 482400 h 482400"/>
              <a:gd name="connsiteX23" fmla="*/ 0 w 397654"/>
              <a:gd name="connsiteY23" fmla="*/ 449805 h 482400"/>
              <a:gd name="connsiteX24" fmla="*/ 0 w 397654"/>
              <a:gd name="connsiteY24" fmla="*/ 32595 h 482400"/>
              <a:gd name="connsiteX25" fmla="*/ 133638 w 397654"/>
              <a:gd name="connsiteY25" fmla="*/ 436768 h 482400"/>
              <a:gd name="connsiteX26" fmla="*/ 123859 w 397654"/>
              <a:gd name="connsiteY26" fmla="*/ 446546 h 482400"/>
              <a:gd name="connsiteX27" fmla="*/ 133638 w 397654"/>
              <a:gd name="connsiteY27" fmla="*/ 456324 h 482400"/>
              <a:gd name="connsiteX28" fmla="*/ 166232 w 397654"/>
              <a:gd name="connsiteY28" fmla="*/ 456324 h 482400"/>
              <a:gd name="connsiteX29" fmla="*/ 176011 w 397654"/>
              <a:gd name="connsiteY29" fmla="*/ 446546 h 482400"/>
              <a:gd name="connsiteX30" fmla="*/ 166232 w 397654"/>
              <a:gd name="connsiteY30" fmla="*/ 436768 h 482400"/>
              <a:gd name="connsiteX31" fmla="*/ 133638 w 397654"/>
              <a:gd name="connsiteY31" fmla="*/ 436768 h 482400"/>
              <a:gd name="connsiteX32" fmla="*/ 167600 w 397654"/>
              <a:gd name="connsiteY32" fmla="*/ 154431 h 482400"/>
              <a:gd name="connsiteX33" fmla="*/ 162976 w 397654"/>
              <a:gd name="connsiteY33" fmla="*/ 156096 h 482400"/>
              <a:gd name="connsiteX34" fmla="*/ 162973 w 397654"/>
              <a:gd name="connsiteY34" fmla="*/ 156454 h 482400"/>
              <a:gd name="connsiteX35" fmla="*/ 162973 w 397654"/>
              <a:gd name="connsiteY35" fmla="*/ 280314 h 482400"/>
              <a:gd name="connsiteX36" fmla="*/ 166676 w 397654"/>
              <a:gd name="connsiteY36" fmla="*/ 281511 h 482400"/>
              <a:gd name="connsiteX37" fmla="*/ 229573 w 397654"/>
              <a:gd name="connsiteY37" fmla="*/ 213777 h 482400"/>
              <a:gd name="connsiteX38" fmla="*/ 229345 w 397654"/>
              <a:gd name="connsiteY38" fmla="*/ 209119 h 482400"/>
              <a:gd name="connsiteX39" fmla="*/ 167600 w 397654"/>
              <a:gd name="connsiteY39" fmla="*/ 154431 h 482400"/>
              <a:gd name="connsiteX40" fmla="*/ 180633 w 397654"/>
              <a:gd name="connsiteY40" fmla="*/ 295222 h 482400"/>
              <a:gd name="connsiteX41" fmla="*/ 182247 w 397654"/>
              <a:gd name="connsiteY41" fmla="*/ 299868 h 482400"/>
              <a:gd name="connsiteX42" fmla="*/ 182530 w 397654"/>
              <a:gd name="connsiteY42" fmla="*/ 299870 h 482400"/>
              <a:gd name="connsiteX43" fmla="*/ 378097 w 397654"/>
              <a:gd name="connsiteY43" fmla="*/ 299870 h 482400"/>
              <a:gd name="connsiteX44" fmla="*/ 378380 w 397654"/>
              <a:gd name="connsiteY44" fmla="*/ 299868 h 482400"/>
              <a:gd name="connsiteX45" fmla="*/ 379994 w 397654"/>
              <a:gd name="connsiteY45" fmla="*/ 295222 h 482400"/>
              <a:gd name="connsiteX46" fmla="*/ 316306 w 397654"/>
              <a:gd name="connsiteY46" fmla="*/ 226635 h 482400"/>
              <a:gd name="connsiteX47" fmla="*/ 311756 w 397654"/>
              <a:gd name="connsiteY47" fmla="*/ 226413 h 482400"/>
              <a:gd name="connsiteX48" fmla="*/ 286797 w 397654"/>
              <a:gd name="connsiteY48" fmla="*/ 248520 h 482400"/>
              <a:gd name="connsiteX49" fmla="*/ 273830 w 397654"/>
              <a:gd name="connsiteY49" fmla="*/ 248520 h 482400"/>
              <a:gd name="connsiteX50" fmla="*/ 248871 w 397654"/>
              <a:gd name="connsiteY50" fmla="*/ 226413 h 482400"/>
              <a:gd name="connsiteX51" fmla="*/ 244321 w 397654"/>
              <a:gd name="connsiteY51" fmla="*/ 226635 h 482400"/>
              <a:gd name="connsiteX52" fmla="*/ 180633 w 397654"/>
              <a:gd name="connsiteY52" fmla="*/ 295222 h 482400"/>
              <a:gd name="connsiteX53" fmla="*/ 397654 w 397654"/>
              <a:gd name="connsiteY53" fmla="*/ 280314 h 482400"/>
              <a:gd name="connsiteX54" fmla="*/ 393951 w 397654"/>
              <a:gd name="connsiteY54" fmla="*/ 281511 h 482400"/>
              <a:gd name="connsiteX55" fmla="*/ 331054 w 397654"/>
              <a:gd name="connsiteY55" fmla="*/ 213777 h 482400"/>
              <a:gd name="connsiteX56" fmla="*/ 331282 w 397654"/>
              <a:gd name="connsiteY56" fmla="*/ 209119 h 482400"/>
              <a:gd name="connsiteX57" fmla="*/ 393027 w 397654"/>
              <a:gd name="connsiteY57" fmla="*/ 154431 h 482400"/>
              <a:gd name="connsiteX58" fmla="*/ 397651 w 397654"/>
              <a:gd name="connsiteY58" fmla="*/ 156096 h 482400"/>
              <a:gd name="connsiteX59" fmla="*/ 397653 w 397654"/>
              <a:gd name="connsiteY59" fmla="*/ 156308 h 482400"/>
              <a:gd name="connsiteX60" fmla="*/ 397654 w 397654"/>
              <a:gd name="connsiteY60" fmla="*/ 156454 h 482400"/>
              <a:gd name="connsiteX61" fmla="*/ 397654 w 397654"/>
              <a:gd name="connsiteY61" fmla="*/ 280314 h 482400"/>
              <a:gd name="connsiteX62" fmla="*/ 182530 w 397654"/>
              <a:gd name="connsiteY62" fmla="*/ 136897 h 482400"/>
              <a:gd name="connsiteX63" fmla="*/ 181403 w 397654"/>
              <a:gd name="connsiteY63" fmla="*/ 140531 h 482400"/>
              <a:gd name="connsiteX64" fmla="*/ 278152 w 397654"/>
              <a:gd name="connsiteY64" fmla="*/ 226223 h 482400"/>
              <a:gd name="connsiteX65" fmla="*/ 282475 w 397654"/>
              <a:gd name="connsiteY65" fmla="*/ 226223 h 482400"/>
              <a:gd name="connsiteX66" fmla="*/ 379224 w 397654"/>
              <a:gd name="connsiteY66" fmla="*/ 140531 h 482400"/>
              <a:gd name="connsiteX67" fmla="*/ 378097 w 397654"/>
              <a:gd name="connsiteY67" fmla="*/ 136897 h 482400"/>
              <a:gd name="connsiteX68" fmla="*/ 182530 w 397654"/>
              <a:gd name="connsiteY68" fmla="*/ 136897 h 4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97654" h="482400">
                <a:moveTo>
                  <a:pt x="0" y="32595"/>
                </a:moveTo>
                <a:cubicBezTo>
                  <a:pt x="0" y="14593"/>
                  <a:pt x="14593" y="0"/>
                  <a:pt x="32595" y="0"/>
                </a:cubicBezTo>
                <a:lnTo>
                  <a:pt x="267276" y="0"/>
                </a:lnTo>
                <a:cubicBezTo>
                  <a:pt x="285277" y="0"/>
                  <a:pt x="299870" y="14593"/>
                  <a:pt x="299870" y="32595"/>
                </a:cubicBezTo>
                <a:lnTo>
                  <a:pt x="299870" y="117341"/>
                </a:lnTo>
                <a:cubicBezTo>
                  <a:pt x="299870" y="120941"/>
                  <a:pt x="296952" y="123859"/>
                  <a:pt x="293351" y="123859"/>
                </a:cubicBezTo>
                <a:lnTo>
                  <a:pt x="260757" y="123859"/>
                </a:lnTo>
                <a:cubicBezTo>
                  <a:pt x="257156" y="123859"/>
                  <a:pt x="254238" y="120941"/>
                  <a:pt x="254238" y="117341"/>
                </a:cubicBezTo>
                <a:lnTo>
                  <a:pt x="254238" y="52151"/>
                </a:lnTo>
                <a:cubicBezTo>
                  <a:pt x="254238" y="48551"/>
                  <a:pt x="251319" y="45632"/>
                  <a:pt x="247719" y="45632"/>
                </a:cubicBezTo>
                <a:lnTo>
                  <a:pt x="52151" y="45632"/>
                </a:lnTo>
                <a:cubicBezTo>
                  <a:pt x="48551" y="45632"/>
                  <a:pt x="45632" y="48551"/>
                  <a:pt x="45632" y="52151"/>
                </a:cubicBezTo>
                <a:lnTo>
                  <a:pt x="45632" y="404173"/>
                </a:lnTo>
                <a:cubicBezTo>
                  <a:pt x="45632" y="407773"/>
                  <a:pt x="48551" y="410692"/>
                  <a:pt x="52151" y="410692"/>
                </a:cubicBezTo>
                <a:lnTo>
                  <a:pt x="247719" y="410692"/>
                </a:lnTo>
                <a:cubicBezTo>
                  <a:pt x="251319" y="410692"/>
                  <a:pt x="254238" y="407773"/>
                  <a:pt x="254238" y="404173"/>
                </a:cubicBezTo>
                <a:lnTo>
                  <a:pt x="254238" y="319427"/>
                </a:lnTo>
                <a:cubicBezTo>
                  <a:pt x="254238" y="315827"/>
                  <a:pt x="257156" y="312908"/>
                  <a:pt x="260757" y="312908"/>
                </a:cubicBezTo>
                <a:lnTo>
                  <a:pt x="293351" y="312908"/>
                </a:lnTo>
                <a:cubicBezTo>
                  <a:pt x="296952" y="312908"/>
                  <a:pt x="299870" y="315827"/>
                  <a:pt x="299870" y="319427"/>
                </a:cubicBezTo>
                <a:lnTo>
                  <a:pt x="299870" y="449805"/>
                </a:lnTo>
                <a:cubicBezTo>
                  <a:pt x="299870" y="467807"/>
                  <a:pt x="285277" y="482400"/>
                  <a:pt x="267276" y="482400"/>
                </a:cubicBezTo>
                <a:lnTo>
                  <a:pt x="32595" y="482400"/>
                </a:lnTo>
                <a:cubicBezTo>
                  <a:pt x="14593" y="482400"/>
                  <a:pt x="0" y="467807"/>
                  <a:pt x="0" y="449805"/>
                </a:cubicBezTo>
                <a:lnTo>
                  <a:pt x="0" y="32595"/>
                </a:lnTo>
                <a:close/>
                <a:moveTo>
                  <a:pt x="133638" y="436768"/>
                </a:moveTo>
                <a:cubicBezTo>
                  <a:pt x="128238" y="436768"/>
                  <a:pt x="123859" y="441146"/>
                  <a:pt x="123859" y="446546"/>
                </a:cubicBezTo>
                <a:cubicBezTo>
                  <a:pt x="123859" y="451946"/>
                  <a:pt x="128238" y="456324"/>
                  <a:pt x="133638" y="456324"/>
                </a:cubicBezTo>
                <a:lnTo>
                  <a:pt x="166232" y="456324"/>
                </a:lnTo>
                <a:cubicBezTo>
                  <a:pt x="171633" y="456324"/>
                  <a:pt x="176011" y="451946"/>
                  <a:pt x="176011" y="446546"/>
                </a:cubicBezTo>
                <a:cubicBezTo>
                  <a:pt x="176011" y="441146"/>
                  <a:pt x="171633" y="436768"/>
                  <a:pt x="166232" y="436768"/>
                </a:cubicBezTo>
                <a:lnTo>
                  <a:pt x="133638" y="436768"/>
                </a:lnTo>
                <a:close/>
                <a:moveTo>
                  <a:pt x="167600" y="154431"/>
                </a:moveTo>
                <a:cubicBezTo>
                  <a:pt x="165808" y="152843"/>
                  <a:pt x="163019" y="153702"/>
                  <a:pt x="162976" y="156096"/>
                </a:cubicBezTo>
                <a:cubicBezTo>
                  <a:pt x="162974" y="156215"/>
                  <a:pt x="162973" y="156335"/>
                  <a:pt x="162973" y="156454"/>
                </a:cubicBezTo>
                <a:lnTo>
                  <a:pt x="162973" y="280314"/>
                </a:lnTo>
                <a:cubicBezTo>
                  <a:pt x="162973" y="282301"/>
                  <a:pt x="165324" y="282968"/>
                  <a:pt x="166676" y="281511"/>
                </a:cubicBezTo>
                <a:lnTo>
                  <a:pt x="229573" y="213777"/>
                </a:lnTo>
                <a:cubicBezTo>
                  <a:pt x="230818" y="212436"/>
                  <a:pt x="230716" y="210333"/>
                  <a:pt x="229345" y="209119"/>
                </a:cubicBezTo>
                <a:lnTo>
                  <a:pt x="167600" y="154431"/>
                </a:lnTo>
                <a:close/>
                <a:moveTo>
                  <a:pt x="180633" y="295222"/>
                </a:moveTo>
                <a:cubicBezTo>
                  <a:pt x="178984" y="296998"/>
                  <a:pt x="179822" y="299834"/>
                  <a:pt x="182247" y="299868"/>
                </a:cubicBezTo>
                <a:cubicBezTo>
                  <a:pt x="182341" y="299870"/>
                  <a:pt x="182435" y="299870"/>
                  <a:pt x="182530" y="299870"/>
                </a:cubicBezTo>
                <a:lnTo>
                  <a:pt x="378097" y="299870"/>
                </a:lnTo>
                <a:cubicBezTo>
                  <a:pt x="378192" y="299870"/>
                  <a:pt x="378286" y="299870"/>
                  <a:pt x="378380" y="299868"/>
                </a:cubicBezTo>
                <a:cubicBezTo>
                  <a:pt x="380805" y="299834"/>
                  <a:pt x="381643" y="296998"/>
                  <a:pt x="379994" y="295222"/>
                </a:cubicBezTo>
                <a:lnTo>
                  <a:pt x="316306" y="226635"/>
                </a:lnTo>
                <a:cubicBezTo>
                  <a:pt x="315102" y="225338"/>
                  <a:pt x="313081" y="225239"/>
                  <a:pt x="311756" y="226413"/>
                </a:cubicBezTo>
                <a:lnTo>
                  <a:pt x="286797" y="248520"/>
                </a:lnTo>
                <a:cubicBezTo>
                  <a:pt x="283096" y="251798"/>
                  <a:pt x="277531" y="251798"/>
                  <a:pt x="273830" y="248520"/>
                </a:cubicBezTo>
                <a:lnTo>
                  <a:pt x="248871" y="226413"/>
                </a:lnTo>
                <a:cubicBezTo>
                  <a:pt x="247545" y="225239"/>
                  <a:pt x="245525" y="225338"/>
                  <a:pt x="244321" y="226635"/>
                </a:cubicBezTo>
                <a:lnTo>
                  <a:pt x="180633" y="295222"/>
                </a:lnTo>
                <a:close/>
                <a:moveTo>
                  <a:pt x="397654" y="280314"/>
                </a:moveTo>
                <a:cubicBezTo>
                  <a:pt x="397654" y="282301"/>
                  <a:pt x="395303" y="282968"/>
                  <a:pt x="393951" y="281511"/>
                </a:cubicBezTo>
                <a:lnTo>
                  <a:pt x="331054" y="213777"/>
                </a:lnTo>
                <a:cubicBezTo>
                  <a:pt x="329809" y="212436"/>
                  <a:pt x="329911" y="210333"/>
                  <a:pt x="331282" y="209119"/>
                </a:cubicBezTo>
                <a:lnTo>
                  <a:pt x="393027" y="154431"/>
                </a:lnTo>
                <a:cubicBezTo>
                  <a:pt x="394819" y="152843"/>
                  <a:pt x="397608" y="153702"/>
                  <a:pt x="397651" y="156096"/>
                </a:cubicBezTo>
                <a:cubicBezTo>
                  <a:pt x="397652" y="156167"/>
                  <a:pt x="397653" y="156237"/>
                  <a:pt x="397653" y="156308"/>
                </a:cubicBezTo>
                <a:cubicBezTo>
                  <a:pt x="397654" y="156357"/>
                  <a:pt x="397654" y="156405"/>
                  <a:pt x="397654" y="156454"/>
                </a:cubicBezTo>
                <a:lnTo>
                  <a:pt x="397654" y="280314"/>
                </a:lnTo>
                <a:close/>
                <a:moveTo>
                  <a:pt x="182530" y="136897"/>
                </a:moveTo>
                <a:cubicBezTo>
                  <a:pt x="180566" y="136897"/>
                  <a:pt x="179933" y="139229"/>
                  <a:pt x="181403" y="140531"/>
                </a:cubicBezTo>
                <a:lnTo>
                  <a:pt x="278152" y="226223"/>
                </a:lnTo>
                <a:cubicBezTo>
                  <a:pt x="279386" y="227316"/>
                  <a:pt x="281241" y="227316"/>
                  <a:pt x="282475" y="226223"/>
                </a:cubicBezTo>
                <a:lnTo>
                  <a:pt x="379224" y="140531"/>
                </a:lnTo>
                <a:cubicBezTo>
                  <a:pt x="380694" y="139229"/>
                  <a:pt x="380061" y="136897"/>
                  <a:pt x="378097" y="136897"/>
                </a:cubicBezTo>
                <a:lnTo>
                  <a:pt x="182530" y="136897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63" name="Рисунок 26">
            <a:extLst>
              <a:ext uri="{FF2B5EF4-FFF2-40B4-BE49-F238E27FC236}">
                <a16:creationId xmlns="" xmlns:a16="http://schemas.microsoft.com/office/drawing/2014/main" id="{101F66AC-2E92-4141-9055-3604265A448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866626" y="1412971"/>
            <a:ext cx="791264" cy="704721"/>
          </a:xfrm>
          <a:custGeom>
            <a:avLst/>
            <a:gdLst>
              <a:gd name="connsiteX0" fmla="*/ 286425 w 482400"/>
              <a:gd name="connsiteY0" fmla="*/ 0 h 429638"/>
              <a:gd name="connsiteX1" fmla="*/ 271350 w 482400"/>
              <a:gd name="connsiteY1" fmla="*/ 15075 h 429638"/>
              <a:gd name="connsiteX2" fmla="*/ 271350 w 482400"/>
              <a:gd name="connsiteY2" fmla="*/ 90450 h 429638"/>
              <a:gd name="connsiteX3" fmla="*/ 286425 w 482400"/>
              <a:gd name="connsiteY3" fmla="*/ 105525 h 429638"/>
              <a:gd name="connsiteX4" fmla="*/ 467325 w 482400"/>
              <a:gd name="connsiteY4" fmla="*/ 105525 h 429638"/>
              <a:gd name="connsiteX5" fmla="*/ 482400 w 482400"/>
              <a:gd name="connsiteY5" fmla="*/ 90450 h 429638"/>
              <a:gd name="connsiteX6" fmla="*/ 482400 w 482400"/>
              <a:gd name="connsiteY6" fmla="*/ 15075 h 429638"/>
              <a:gd name="connsiteX7" fmla="*/ 467325 w 482400"/>
              <a:gd name="connsiteY7" fmla="*/ 0 h 429638"/>
              <a:gd name="connsiteX8" fmla="*/ 286425 w 482400"/>
              <a:gd name="connsiteY8" fmla="*/ 0 h 429638"/>
              <a:gd name="connsiteX9" fmla="*/ 0 w 482400"/>
              <a:gd name="connsiteY9" fmla="*/ 165825 h 429638"/>
              <a:gd name="connsiteX10" fmla="*/ 15075 w 482400"/>
              <a:gd name="connsiteY10" fmla="*/ 150750 h 429638"/>
              <a:gd name="connsiteX11" fmla="*/ 195975 w 482400"/>
              <a:gd name="connsiteY11" fmla="*/ 150750 h 429638"/>
              <a:gd name="connsiteX12" fmla="*/ 211050 w 482400"/>
              <a:gd name="connsiteY12" fmla="*/ 165825 h 429638"/>
              <a:gd name="connsiteX13" fmla="*/ 211050 w 482400"/>
              <a:gd name="connsiteY13" fmla="*/ 241200 h 429638"/>
              <a:gd name="connsiteX14" fmla="*/ 195975 w 482400"/>
              <a:gd name="connsiteY14" fmla="*/ 256275 h 429638"/>
              <a:gd name="connsiteX15" fmla="*/ 15075 w 482400"/>
              <a:gd name="connsiteY15" fmla="*/ 256275 h 429638"/>
              <a:gd name="connsiteX16" fmla="*/ 0 w 482400"/>
              <a:gd name="connsiteY16" fmla="*/ 241200 h 429638"/>
              <a:gd name="connsiteX17" fmla="*/ 0 w 482400"/>
              <a:gd name="connsiteY17" fmla="*/ 165825 h 429638"/>
              <a:gd name="connsiteX18" fmla="*/ 0 w 482400"/>
              <a:gd name="connsiteY18" fmla="*/ 331650 h 429638"/>
              <a:gd name="connsiteX19" fmla="*/ 15075 w 482400"/>
              <a:gd name="connsiteY19" fmla="*/ 316575 h 429638"/>
              <a:gd name="connsiteX20" fmla="*/ 195975 w 482400"/>
              <a:gd name="connsiteY20" fmla="*/ 316575 h 429638"/>
              <a:gd name="connsiteX21" fmla="*/ 211050 w 482400"/>
              <a:gd name="connsiteY21" fmla="*/ 331650 h 429638"/>
              <a:gd name="connsiteX22" fmla="*/ 211050 w 482400"/>
              <a:gd name="connsiteY22" fmla="*/ 407025 h 429638"/>
              <a:gd name="connsiteX23" fmla="*/ 195975 w 482400"/>
              <a:gd name="connsiteY23" fmla="*/ 422101 h 429638"/>
              <a:gd name="connsiteX24" fmla="*/ 15075 w 482400"/>
              <a:gd name="connsiteY24" fmla="*/ 422101 h 429638"/>
              <a:gd name="connsiteX25" fmla="*/ 0 w 482400"/>
              <a:gd name="connsiteY25" fmla="*/ 407025 h 429638"/>
              <a:gd name="connsiteX26" fmla="*/ 0 w 482400"/>
              <a:gd name="connsiteY26" fmla="*/ 331650 h 429638"/>
              <a:gd name="connsiteX27" fmla="*/ 56531 w 482400"/>
              <a:gd name="connsiteY27" fmla="*/ 214819 h 429638"/>
              <a:gd name="connsiteX28" fmla="*/ 67838 w 482400"/>
              <a:gd name="connsiteY28" fmla="*/ 203513 h 429638"/>
              <a:gd name="connsiteX29" fmla="*/ 56531 w 482400"/>
              <a:gd name="connsiteY29" fmla="*/ 192206 h 429638"/>
              <a:gd name="connsiteX30" fmla="*/ 45225 w 482400"/>
              <a:gd name="connsiteY30" fmla="*/ 203513 h 429638"/>
              <a:gd name="connsiteX31" fmla="*/ 56531 w 482400"/>
              <a:gd name="connsiteY31" fmla="*/ 214819 h 429638"/>
              <a:gd name="connsiteX32" fmla="*/ 92393 w 482400"/>
              <a:gd name="connsiteY32" fmla="*/ 194091 h 429638"/>
              <a:gd name="connsiteX33" fmla="*/ 82971 w 482400"/>
              <a:gd name="connsiteY33" fmla="*/ 203513 h 429638"/>
              <a:gd name="connsiteX34" fmla="*/ 92393 w 482400"/>
              <a:gd name="connsiteY34" fmla="*/ 212935 h 429638"/>
              <a:gd name="connsiteX35" fmla="*/ 156402 w 482400"/>
              <a:gd name="connsiteY35" fmla="*/ 212935 h 429638"/>
              <a:gd name="connsiteX36" fmla="*/ 165823 w 482400"/>
              <a:gd name="connsiteY36" fmla="*/ 203513 h 429638"/>
              <a:gd name="connsiteX37" fmla="*/ 156402 w 482400"/>
              <a:gd name="connsiteY37" fmla="*/ 194091 h 429638"/>
              <a:gd name="connsiteX38" fmla="*/ 92393 w 482400"/>
              <a:gd name="connsiteY38" fmla="*/ 194091 h 429638"/>
              <a:gd name="connsiteX39" fmla="*/ 67838 w 482400"/>
              <a:gd name="connsiteY39" fmla="*/ 369338 h 429638"/>
              <a:gd name="connsiteX40" fmla="*/ 56531 w 482400"/>
              <a:gd name="connsiteY40" fmla="*/ 380644 h 429638"/>
              <a:gd name="connsiteX41" fmla="*/ 45225 w 482400"/>
              <a:gd name="connsiteY41" fmla="*/ 369338 h 429638"/>
              <a:gd name="connsiteX42" fmla="*/ 56531 w 482400"/>
              <a:gd name="connsiteY42" fmla="*/ 358032 h 429638"/>
              <a:gd name="connsiteX43" fmla="*/ 67838 w 482400"/>
              <a:gd name="connsiteY43" fmla="*/ 369338 h 429638"/>
              <a:gd name="connsiteX44" fmla="*/ 82971 w 482400"/>
              <a:gd name="connsiteY44" fmla="*/ 369338 h 429638"/>
              <a:gd name="connsiteX45" fmla="*/ 92393 w 482400"/>
              <a:gd name="connsiteY45" fmla="*/ 359916 h 429638"/>
              <a:gd name="connsiteX46" fmla="*/ 156402 w 482400"/>
              <a:gd name="connsiteY46" fmla="*/ 359916 h 429638"/>
              <a:gd name="connsiteX47" fmla="*/ 165823 w 482400"/>
              <a:gd name="connsiteY47" fmla="*/ 369338 h 429638"/>
              <a:gd name="connsiteX48" fmla="*/ 156402 w 482400"/>
              <a:gd name="connsiteY48" fmla="*/ 378760 h 429638"/>
              <a:gd name="connsiteX49" fmla="*/ 92393 w 482400"/>
              <a:gd name="connsiteY49" fmla="*/ 378760 h 429638"/>
              <a:gd name="connsiteX50" fmla="*/ 82971 w 482400"/>
              <a:gd name="connsiteY50" fmla="*/ 369338 h 429638"/>
              <a:gd name="connsiteX51" fmla="*/ 327881 w 482400"/>
              <a:gd name="connsiteY51" fmla="*/ 64672 h 429638"/>
              <a:gd name="connsiteX52" fmla="*/ 339188 w 482400"/>
              <a:gd name="connsiteY52" fmla="*/ 53366 h 429638"/>
              <a:gd name="connsiteX53" fmla="*/ 327881 w 482400"/>
              <a:gd name="connsiteY53" fmla="*/ 42059 h 429638"/>
              <a:gd name="connsiteX54" fmla="*/ 316575 w 482400"/>
              <a:gd name="connsiteY54" fmla="*/ 53366 h 429638"/>
              <a:gd name="connsiteX55" fmla="*/ 327881 w 482400"/>
              <a:gd name="connsiteY55" fmla="*/ 64672 h 429638"/>
              <a:gd name="connsiteX56" fmla="*/ 363743 w 482400"/>
              <a:gd name="connsiteY56" fmla="*/ 43944 h 429638"/>
              <a:gd name="connsiteX57" fmla="*/ 354321 w 482400"/>
              <a:gd name="connsiteY57" fmla="*/ 53366 h 429638"/>
              <a:gd name="connsiteX58" fmla="*/ 363743 w 482400"/>
              <a:gd name="connsiteY58" fmla="*/ 62788 h 429638"/>
              <a:gd name="connsiteX59" fmla="*/ 427752 w 482400"/>
              <a:gd name="connsiteY59" fmla="*/ 62788 h 429638"/>
              <a:gd name="connsiteX60" fmla="*/ 437174 w 482400"/>
              <a:gd name="connsiteY60" fmla="*/ 53366 h 429638"/>
              <a:gd name="connsiteX61" fmla="*/ 427752 w 482400"/>
              <a:gd name="connsiteY61" fmla="*/ 43944 h 429638"/>
              <a:gd name="connsiteX62" fmla="*/ 363743 w 482400"/>
              <a:gd name="connsiteY62" fmla="*/ 43944 h 429638"/>
              <a:gd name="connsiteX63" fmla="*/ 463556 w 482400"/>
              <a:gd name="connsiteY63" fmla="*/ 369338 h 429638"/>
              <a:gd name="connsiteX64" fmla="*/ 422100 w 482400"/>
              <a:gd name="connsiteY64" fmla="*/ 410794 h 429638"/>
              <a:gd name="connsiteX65" fmla="*/ 380644 w 482400"/>
              <a:gd name="connsiteY65" fmla="*/ 369338 h 429638"/>
              <a:gd name="connsiteX66" fmla="*/ 422100 w 482400"/>
              <a:gd name="connsiteY66" fmla="*/ 327882 h 429638"/>
              <a:gd name="connsiteX67" fmla="*/ 463556 w 482400"/>
              <a:gd name="connsiteY67" fmla="*/ 369338 h 429638"/>
              <a:gd name="connsiteX68" fmla="*/ 482400 w 482400"/>
              <a:gd name="connsiteY68" fmla="*/ 369338 h 429638"/>
              <a:gd name="connsiteX69" fmla="*/ 422100 w 482400"/>
              <a:gd name="connsiteY69" fmla="*/ 429638 h 429638"/>
              <a:gd name="connsiteX70" fmla="*/ 361800 w 482400"/>
              <a:gd name="connsiteY70" fmla="*/ 369338 h 429638"/>
              <a:gd name="connsiteX71" fmla="*/ 422100 w 482400"/>
              <a:gd name="connsiteY71" fmla="*/ 309038 h 429638"/>
              <a:gd name="connsiteX72" fmla="*/ 482400 w 482400"/>
              <a:gd name="connsiteY72" fmla="*/ 369338 h 429638"/>
              <a:gd name="connsiteX73" fmla="*/ 371222 w 482400"/>
              <a:gd name="connsiteY73" fmla="*/ 120600 h 429638"/>
              <a:gd name="connsiteX74" fmla="*/ 367453 w 482400"/>
              <a:gd name="connsiteY74" fmla="*/ 124369 h 429638"/>
              <a:gd name="connsiteX75" fmla="*/ 367453 w 482400"/>
              <a:gd name="connsiteY75" fmla="*/ 173363 h 429638"/>
              <a:gd name="connsiteX76" fmla="*/ 339188 w 482400"/>
              <a:gd name="connsiteY76" fmla="*/ 201628 h 429638"/>
              <a:gd name="connsiteX77" fmla="*/ 229894 w 482400"/>
              <a:gd name="connsiteY77" fmla="*/ 201628 h 429638"/>
              <a:gd name="connsiteX78" fmla="*/ 226125 w 482400"/>
              <a:gd name="connsiteY78" fmla="*/ 205397 h 429638"/>
              <a:gd name="connsiteX79" fmla="*/ 226125 w 482400"/>
              <a:gd name="connsiteY79" fmla="*/ 216703 h 429638"/>
              <a:gd name="connsiteX80" fmla="*/ 229894 w 482400"/>
              <a:gd name="connsiteY80" fmla="*/ 220472 h 429638"/>
              <a:gd name="connsiteX81" fmla="*/ 339188 w 482400"/>
              <a:gd name="connsiteY81" fmla="*/ 220472 h 429638"/>
              <a:gd name="connsiteX82" fmla="*/ 386297 w 482400"/>
              <a:gd name="connsiteY82" fmla="*/ 173363 h 429638"/>
              <a:gd name="connsiteX83" fmla="*/ 386297 w 482400"/>
              <a:gd name="connsiteY83" fmla="*/ 124369 h 429638"/>
              <a:gd name="connsiteX84" fmla="*/ 382528 w 482400"/>
              <a:gd name="connsiteY84" fmla="*/ 120600 h 429638"/>
              <a:gd name="connsiteX85" fmla="*/ 371222 w 482400"/>
              <a:gd name="connsiteY85" fmla="*/ 120600 h 429638"/>
              <a:gd name="connsiteX86" fmla="*/ 114947 w 482400"/>
              <a:gd name="connsiteY86" fmla="*/ 275119 h 429638"/>
              <a:gd name="connsiteX87" fmla="*/ 111178 w 482400"/>
              <a:gd name="connsiteY87" fmla="*/ 271350 h 429638"/>
              <a:gd name="connsiteX88" fmla="*/ 99872 w 482400"/>
              <a:gd name="connsiteY88" fmla="*/ 271350 h 429638"/>
              <a:gd name="connsiteX89" fmla="*/ 96103 w 482400"/>
              <a:gd name="connsiteY89" fmla="*/ 275119 h 429638"/>
              <a:gd name="connsiteX90" fmla="*/ 96103 w 482400"/>
              <a:gd name="connsiteY90" fmla="*/ 297732 h 429638"/>
              <a:gd name="connsiteX91" fmla="*/ 99872 w 482400"/>
              <a:gd name="connsiteY91" fmla="*/ 301500 h 429638"/>
              <a:gd name="connsiteX92" fmla="*/ 111178 w 482400"/>
              <a:gd name="connsiteY92" fmla="*/ 301500 h 429638"/>
              <a:gd name="connsiteX93" fmla="*/ 114947 w 482400"/>
              <a:gd name="connsiteY93" fmla="*/ 297732 h 429638"/>
              <a:gd name="connsiteX94" fmla="*/ 114947 w 482400"/>
              <a:gd name="connsiteY94" fmla="*/ 275119 h 429638"/>
              <a:gd name="connsiteX95" fmla="*/ 226125 w 482400"/>
              <a:gd name="connsiteY95" fmla="*/ 374991 h 429638"/>
              <a:gd name="connsiteX96" fmla="*/ 229894 w 482400"/>
              <a:gd name="connsiteY96" fmla="*/ 378760 h 429638"/>
              <a:gd name="connsiteX97" fmla="*/ 343040 w 482400"/>
              <a:gd name="connsiteY97" fmla="*/ 378760 h 429638"/>
              <a:gd name="connsiteX98" fmla="*/ 346900 w 482400"/>
              <a:gd name="connsiteY98" fmla="*/ 374512 h 429638"/>
              <a:gd name="connsiteX99" fmla="*/ 346725 w 482400"/>
              <a:gd name="connsiteY99" fmla="*/ 369338 h 429638"/>
              <a:gd name="connsiteX100" fmla="*/ 346900 w 482400"/>
              <a:gd name="connsiteY100" fmla="*/ 364163 h 429638"/>
              <a:gd name="connsiteX101" fmla="*/ 343040 w 482400"/>
              <a:gd name="connsiteY101" fmla="*/ 359916 h 429638"/>
              <a:gd name="connsiteX102" fmla="*/ 229894 w 482400"/>
              <a:gd name="connsiteY102" fmla="*/ 359916 h 429638"/>
              <a:gd name="connsiteX103" fmla="*/ 226125 w 482400"/>
              <a:gd name="connsiteY103" fmla="*/ 363685 h 429638"/>
              <a:gd name="connsiteX104" fmla="*/ 226125 w 482400"/>
              <a:gd name="connsiteY104" fmla="*/ 374991 h 429638"/>
              <a:gd name="connsiteX105" fmla="*/ 422100 w 482400"/>
              <a:gd name="connsiteY105" fmla="*/ 391950 h 429638"/>
              <a:gd name="connsiteX106" fmla="*/ 444713 w 482400"/>
              <a:gd name="connsiteY106" fmla="*/ 369338 h 429638"/>
              <a:gd name="connsiteX107" fmla="*/ 422100 w 482400"/>
              <a:gd name="connsiteY107" fmla="*/ 346725 h 429638"/>
              <a:gd name="connsiteX108" fmla="*/ 399488 w 482400"/>
              <a:gd name="connsiteY108" fmla="*/ 369338 h 429638"/>
              <a:gd name="connsiteX109" fmla="*/ 422100 w 482400"/>
              <a:gd name="connsiteY109" fmla="*/ 391950 h 4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482400" h="429638">
                <a:moveTo>
                  <a:pt x="286425" y="0"/>
                </a:moveTo>
                <a:cubicBezTo>
                  <a:pt x="278099" y="0"/>
                  <a:pt x="271350" y="6749"/>
                  <a:pt x="271350" y="15075"/>
                </a:cubicBezTo>
                <a:lnTo>
                  <a:pt x="271350" y="90450"/>
                </a:lnTo>
                <a:cubicBezTo>
                  <a:pt x="271350" y="98776"/>
                  <a:pt x="278099" y="105525"/>
                  <a:pt x="286425" y="105525"/>
                </a:cubicBezTo>
                <a:lnTo>
                  <a:pt x="467325" y="105525"/>
                </a:lnTo>
                <a:cubicBezTo>
                  <a:pt x="475651" y="105525"/>
                  <a:pt x="482400" y="98776"/>
                  <a:pt x="482400" y="90450"/>
                </a:cubicBezTo>
                <a:lnTo>
                  <a:pt x="482400" y="15075"/>
                </a:lnTo>
                <a:cubicBezTo>
                  <a:pt x="482400" y="6749"/>
                  <a:pt x="475651" y="0"/>
                  <a:pt x="467325" y="0"/>
                </a:cubicBezTo>
                <a:lnTo>
                  <a:pt x="286425" y="0"/>
                </a:lnTo>
                <a:close/>
                <a:moveTo>
                  <a:pt x="0" y="165825"/>
                </a:moveTo>
                <a:cubicBezTo>
                  <a:pt x="0" y="157499"/>
                  <a:pt x="6749" y="150750"/>
                  <a:pt x="15075" y="150750"/>
                </a:cubicBezTo>
                <a:lnTo>
                  <a:pt x="195975" y="150750"/>
                </a:lnTo>
                <a:cubicBezTo>
                  <a:pt x="204301" y="150750"/>
                  <a:pt x="211050" y="157499"/>
                  <a:pt x="211050" y="165825"/>
                </a:cubicBezTo>
                <a:lnTo>
                  <a:pt x="211050" y="241200"/>
                </a:lnTo>
                <a:cubicBezTo>
                  <a:pt x="211050" y="249526"/>
                  <a:pt x="204301" y="256275"/>
                  <a:pt x="195975" y="256275"/>
                </a:cubicBezTo>
                <a:lnTo>
                  <a:pt x="15075" y="256275"/>
                </a:lnTo>
                <a:cubicBezTo>
                  <a:pt x="6749" y="256275"/>
                  <a:pt x="0" y="249526"/>
                  <a:pt x="0" y="241200"/>
                </a:cubicBezTo>
                <a:lnTo>
                  <a:pt x="0" y="165825"/>
                </a:lnTo>
                <a:close/>
                <a:moveTo>
                  <a:pt x="0" y="331650"/>
                </a:moveTo>
                <a:cubicBezTo>
                  <a:pt x="0" y="323324"/>
                  <a:pt x="6749" y="316575"/>
                  <a:pt x="15075" y="316575"/>
                </a:cubicBezTo>
                <a:lnTo>
                  <a:pt x="195975" y="316575"/>
                </a:lnTo>
                <a:cubicBezTo>
                  <a:pt x="204301" y="316575"/>
                  <a:pt x="211050" y="323324"/>
                  <a:pt x="211050" y="331650"/>
                </a:cubicBezTo>
                <a:lnTo>
                  <a:pt x="211050" y="407025"/>
                </a:lnTo>
                <a:cubicBezTo>
                  <a:pt x="211050" y="415351"/>
                  <a:pt x="204301" y="422101"/>
                  <a:pt x="195975" y="422101"/>
                </a:cubicBezTo>
                <a:lnTo>
                  <a:pt x="15075" y="422101"/>
                </a:lnTo>
                <a:cubicBezTo>
                  <a:pt x="6749" y="422101"/>
                  <a:pt x="0" y="415351"/>
                  <a:pt x="0" y="407025"/>
                </a:cubicBezTo>
                <a:lnTo>
                  <a:pt x="0" y="331650"/>
                </a:lnTo>
                <a:close/>
                <a:moveTo>
                  <a:pt x="56531" y="214819"/>
                </a:moveTo>
                <a:cubicBezTo>
                  <a:pt x="62776" y="214819"/>
                  <a:pt x="67838" y="209757"/>
                  <a:pt x="67838" y="203513"/>
                </a:cubicBezTo>
                <a:cubicBezTo>
                  <a:pt x="67838" y="197269"/>
                  <a:pt x="62776" y="192206"/>
                  <a:pt x="56531" y="192206"/>
                </a:cubicBezTo>
                <a:cubicBezTo>
                  <a:pt x="50287" y="192206"/>
                  <a:pt x="45225" y="197269"/>
                  <a:pt x="45225" y="203513"/>
                </a:cubicBezTo>
                <a:cubicBezTo>
                  <a:pt x="45225" y="209757"/>
                  <a:pt x="50287" y="214819"/>
                  <a:pt x="56531" y="214819"/>
                </a:cubicBezTo>
                <a:close/>
                <a:moveTo>
                  <a:pt x="92393" y="194091"/>
                </a:moveTo>
                <a:cubicBezTo>
                  <a:pt x="87190" y="194091"/>
                  <a:pt x="82971" y="198309"/>
                  <a:pt x="82971" y="203513"/>
                </a:cubicBezTo>
                <a:cubicBezTo>
                  <a:pt x="82971" y="208717"/>
                  <a:pt x="87190" y="212935"/>
                  <a:pt x="92393" y="212935"/>
                </a:cubicBezTo>
                <a:lnTo>
                  <a:pt x="156402" y="212935"/>
                </a:lnTo>
                <a:cubicBezTo>
                  <a:pt x="161606" y="212935"/>
                  <a:pt x="165823" y="208717"/>
                  <a:pt x="165823" y="203513"/>
                </a:cubicBezTo>
                <a:cubicBezTo>
                  <a:pt x="165823" y="198309"/>
                  <a:pt x="161606" y="194091"/>
                  <a:pt x="156402" y="194091"/>
                </a:cubicBezTo>
                <a:lnTo>
                  <a:pt x="92393" y="194091"/>
                </a:lnTo>
                <a:close/>
                <a:moveTo>
                  <a:pt x="67838" y="369338"/>
                </a:moveTo>
                <a:cubicBezTo>
                  <a:pt x="67838" y="375582"/>
                  <a:pt x="62776" y="380644"/>
                  <a:pt x="56531" y="380644"/>
                </a:cubicBezTo>
                <a:cubicBezTo>
                  <a:pt x="50287" y="380644"/>
                  <a:pt x="45225" y="375582"/>
                  <a:pt x="45225" y="369338"/>
                </a:cubicBezTo>
                <a:cubicBezTo>
                  <a:pt x="45225" y="363094"/>
                  <a:pt x="50287" y="358032"/>
                  <a:pt x="56531" y="358032"/>
                </a:cubicBezTo>
                <a:cubicBezTo>
                  <a:pt x="62776" y="358032"/>
                  <a:pt x="67838" y="363094"/>
                  <a:pt x="67838" y="369338"/>
                </a:cubicBezTo>
                <a:close/>
                <a:moveTo>
                  <a:pt x="82971" y="369338"/>
                </a:moveTo>
                <a:cubicBezTo>
                  <a:pt x="82971" y="364134"/>
                  <a:pt x="87190" y="359916"/>
                  <a:pt x="92393" y="359916"/>
                </a:cubicBezTo>
                <a:lnTo>
                  <a:pt x="156402" y="359916"/>
                </a:lnTo>
                <a:cubicBezTo>
                  <a:pt x="161606" y="359916"/>
                  <a:pt x="165823" y="364134"/>
                  <a:pt x="165823" y="369338"/>
                </a:cubicBezTo>
                <a:cubicBezTo>
                  <a:pt x="165823" y="374542"/>
                  <a:pt x="161606" y="378760"/>
                  <a:pt x="156402" y="378760"/>
                </a:cubicBezTo>
                <a:lnTo>
                  <a:pt x="92393" y="378760"/>
                </a:lnTo>
                <a:cubicBezTo>
                  <a:pt x="87190" y="378760"/>
                  <a:pt x="82971" y="374542"/>
                  <a:pt x="82971" y="369338"/>
                </a:cubicBezTo>
                <a:close/>
                <a:moveTo>
                  <a:pt x="327881" y="64672"/>
                </a:moveTo>
                <a:cubicBezTo>
                  <a:pt x="334125" y="64672"/>
                  <a:pt x="339188" y="59610"/>
                  <a:pt x="339188" y="53366"/>
                </a:cubicBezTo>
                <a:cubicBezTo>
                  <a:pt x="339188" y="47121"/>
                  <a:pt x="334125" y="42059"/>
                  <a:pt x="327881" y="42059"/>
                </a:cubicBezTo>
                <a:cubicBezTo>
                  <a:pt x="321637" y="42059"/>
                  <a:pt x="316575" y="47121"/>
                  <a:pt x="316575" y="53366"/>
                </a:cubicBezTo>
                <a:cubicBezTo>
                  <a:pt x="316575" y="59610"/>
                  <a:pt x="321637" y="64672"/>
                  <a:pt x="327881" y="64672"/>
                </a:cubicBezTo>
                <a:close/>
                <a:moveTo>
                  <a:pt x="363743" y="43944"/>
                </a:moveTo>
                <a:cubicBezTo>
                  <a:pt x="358540" y="43944"/>
                  <a:pt x="354321" y="48162"/>
                  <a:pt x="354321" y="53366"/>
                </a:cubicBezTo>
                <a:cubicBezTo>
                  <a:pt x="354321" y="58569"/>
                  <a:pt x="358540" y="62788"/>
                  <a:pt x="363743" y="62788"/>
                </a:cubicBezTo>
                <a:lnTo>
                  <a:pt x="427752" y="62788"/>
                </a:lnTo>
                <a:cubicBezTo>
                  <a:pt x="432956" y="62788"/>
                  <a:pt x="437174" y="58569"/>
                  <a:pt x="437174" y="53366"/>
                </a:cubicBezTo>
                <a:cubicBezTo>
                  <a:pt x="437174" y="48162"/>
                  <a:pt x="432956" y="43944"/>
                  <a:pt x="427752" y="43944"/>
                </a:cubicBezTo>
                <a:lnTo>
                  <a:pt x="363743" y="43944"/>
                </a:lnTo>
                <a:close/>
                <a:moveTo>
                  <a:pt x="463556" y="369338"/>
                </a:moveTo>
                <a:cubicBezTo>
                  <a:pt x="463556" y="392234"/>
                  <a:pt x="444996" y="410794"/>
                  <a:pt x="422100" y="410794"/>
                </a:cubicBezTo>
                <a:cubicBezTo>
                  <a:pt x="399204" y="410794"/>
                  <a:pt x="380644" y="392234"/>
                  <a:pt x="380644" y="369338"/>
                </a:cubicBezTo>
                <a:cubicBezTo>
                  <a:pt x="380644" y="346442"/>
                  <a:pt x="399204" y="327882"/>
                  <a:pt x="422100" y="327882"/>
                </a:cubicBezTo>
                <a:cubicBezTo>
                  <a:pt x="444996" y="327882"/>
                  <a:pt x="463556" y="346442"/>
                  <a:pt x="463556" y="369338"/>
                </a:cubicBezTo>
                <a:close/>
                <a:moveTo>
                  <a:pt x="482400" y="369338"/>
                </a:moveTo>
                <a:cubicBezTo>
                  <a:pt x="482400" y="402641"/>
                  <a:pt x="455403" y="429638"/>
                  <a:pt x="422100" y="429638"/>
                </a:cubicBezTo>
                <a:cubicBezTo>
                  <a:pt x="388797" y="429638"/>
                  <a:pt x="361800" y="402641"/>
                  <a:pt x="361800" y="369338"/>
                </a:cubicBezTo>
                <a:cubicBezTo>
                  <a:pt x="361800" y="336035"/>
                  <a:pt x="388797" y="309038"/>
                  <a:pt x="422100" y="309038"/>
                </a:cubicBezTo>
                <a:cubicBezTo>
                  <a:pt x="455403" y="309038"/>
                  <a:pt x="482400" y="336035"/>
                  <a:pt x="482400" y="369338"/>
                </a:cubicBezTo>
                <a:close/>
                <a:moveTo>
                  <a:pt x="371222" y="120600"/>
                </a:moveTo>
                <a:cubicBezTo>
                  <a:pt x="369141" y="120600"/>
                  <a:pt x="367453" y="122288"/>
                  <a:pt x="367453" y="124369"/>
                </a:cubicBezTo>
                <a:lnTo>
                  <a:pt x="367453" y="173363"/>
                </a:lnTo>
                <a:cubicBezTo>
                  <a:pt x="367453" y="188974"/>
                  <a:pt x="354798" y="201628"/>
                  <a:pt x="339188" y="201628"/>
                </a:cubicBezTo>
                <a:lnTo>
                  <a:pt x="229894" y="201628"/>
                </a:lnTo>
                <a:cubicBezTo>
                  <a:pt x="227813" y="201628"/>
                  <a:pt x="226125" y="203316"/>
                  <a:pt x="226125" y="205397"/>
                </a:cubicBezTo>
                <a:lnTo>
                  <a:pt x="226125" y="216703"/>
                </a:lnTo>
                <a:cubicBezTo>
                  <a:pt x="226125" y="218784"/>
                  <a:pt x="227813" y="220472"/>
                  <a:pt x="229894" y="220472"/>
                </a:cubicBezTo>
                <a:lnTo>
                  <a:pt x="339188" y="220472"/>
                </a:lnTo>
                <a:cubicBezTo>
                  <a:pt x="365205" y="220472"/>
                  <a:pt x="386297" y="199381"/>
                  <a:pt x="386297" y="173363"/>
                </a:cubicBezTo>
                <a:lnTo>
                  <a:pt x="386297" y="124369"/>
                </a:lnTo>
                <a:cubicBezTo>
                  <a:pt x="386297" y="122288"/>
                  <a:pt x="384609" y="120600"/>
                  <a:pt x="382528" y="120600"/>
                </a:cubicBezTo>
                <a:lnTo>
                  <a:pt x="371222" y="120600"/>
                </a:lnTo>
                <a:close/>
                <a:moveTo>
                  <a:pt x="114947" y="275119"/>
                </a:moveTo>
                <a:cubicBezTo>
                  <a:pt x="114947" y="273038"/>
                  <a:pt x="113259" y="271350"/>
                  <a:pt x="111178" y="271350"/>
                </a:cubicBezTo>
                <a:lnTo>
                  <a:pt x="99872" y="271350"/>
                </a:lnTo>
                <a:cubicBezTo>
                  <a:pt x="97791" y="271350"/>
                  <a:pt x="96103" y="273038"/>
                  <a:pt x="96103" y="275119"/>
                </a:cubicBezTo>
                <a:lnTo>
                  <a:pt x="96103" y="297732"/>
                </a:lnTo>
                <a:cubicBezTo>
                  <a:pt x="96103" y="299813"/>
                  <a:pt x="97791" y="301500"/>
                  <a:pt x="99872" y="301500"/>
                </a:cubicBezTo>
                <a:lnTo>
                  <a:pt x="111178" y="301500"/>
                </a:lnTo>
                <a:cubicBezTo>
                  <a:pt x="113259" y="301500"/>
                  <a:pt x="114947" y="299813"/>
                  <a:pt x="114947" y="297732"/>
                </a:cubicBezTo>
                <a:lnTo>
                  <a:pt x="114947" y="275119"/>
                </a:lnTo>
                <a:close/>
                <a:moveTo>
                  <a:pt x="226125" y="374991"/>
                </a:moveTo>
                <a:cubicBezTo>
                  <a:pt x="226125" y="377072"/>
                  <a:pt x="227813" y="378760"/>
                  <a:pt x="229894" y="378760"/>
                </a:cubicBezTo>
                <a:lnTo>
                  <a:pt x="343040" y="378760"/>
                </a:lnTo>
                <a:cubicBezTo>
                  <a:pt x="345306" y="378760"/>
                  <a:pt x="347053" y="376774"/>
                  <a:pt x="346900" y="374512"/>
                </a:cubicBezTo>
                <a:cubicBezTo>
                  <a:pt x="346784" y="372802"/>
                  <a:pt x="346725" y="371077"/>
                  <a:pt x="346725" y="369338"/>
                </a:cubicBezTo>
                <a:cubicBezTo>
                  <a:pt x="346725" y="367599"/>
                  <a:pt x="346784" y="365874"/>
                  <a:pt x="346900" y="364163"/>
                </a:cubicBezTo>
                <a:cubicBezTo>
                  <a:pt x="347053" y="361902"/>
                  <a:pt x="345306" y="359916"/>
                  <a:pt x="343040" y="359916"/>
                </a:cubicBezTo>
                <a:lnTo>
                  <a:pt x="229894" y="359916"/>
                </a:lnTo>
                <a:cubicBezTo>
                  <a:pt x="227813" y="359916"/>
                  <a:pt x="226125" y="361604"/>
                  <a:pt x="226125" y="363685"/>
                </a:cubicBezTo>
                <a:lnTo>
                  <a:pt x="226125" y="374991"/>
                </a:lnTo>
                <a:close/>
                <a:moveTo>
                  <a:pt x="422100" y="391950"/>
                </a:moveTo>
                <a:cubicBezTo>
                  <a:pt x="434589" y="391950"/>
                  <a:pt x="444713" y="381827"/>
                  <a:pt x="444713" y="369338"/>
                </a:cubicBezTo>
                <a:cubicBezTo>
                  <a:pt x="444713" y="356849"/>
                  <a:pt x="434589" y="346725"/>
                  <a:pt x="422100" y="346725"/>
                </a:cubicBezTo>
                <a:cubicBezTo>
                  <a:pt x="409611" y="346725"/>
                  <a:pt x="399488" y="356849"/>
                  <a:pt x="399488" y="369338"/>
                </a:cubicBezTo>
                <a:cubicBezTo>
                  <a:pt x="399488" y="381827"/>
                  <a:pt x="409611" y="391950"/>
                  <a:pt x="422100" y="39195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68" name="Рисунок 10">
            <a:extLst>
              <a:ext uri="{FF2B5EF4-FFF2-40B4-BE49-F238E27FC236}">
                <a16:creationId xmlns="" xmlns:a16="http://schemas.microsoft.com/office/drawing/2014/main" id="{B01B6E13-E13C-4480-AD61-73D10FA4C5F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414" y="4807512"/>
            <a:ext cx="2461386" cy="2031882"/>
          </a:xfrm>
          <a:custGeom>
            <a:avLst/>
            <a:gdLst>
              <a:gd name="connsiteX0" fmla="*/ 26196 w 487906"/>
              <a:gd name="connsiteY0" fmla="*/ 13098 h 402768"/>
              <a:gd name="connsiteX1" fmla="*/ 13098 w 487906"/>
              <a:gd name="connsiteY1" fmla="*/ 0 h 402768"/>
              <a:gd name="connsiteX2" fmla="*/ 0 w 487906"/>
              <a:gd name="connsiteY2" fmla="*/ 13098 h 402768"/>
              <a:gd name="connsiteX3" fmla="*/ 0 w 487906"/>
              <a:gd name="connsiteY3" fmla="*/ 389670 h 402768"/>
              <a:gd name="connsiteX4" fmla="*/ 13098 w 487906"/>
              <a:gd name="connsiteY4" fmla="*/ 402768 h 402768"/>
              <a:gd name="connsiteX5" fmla="*/ 474808 w 487906"/>
              <a:gd name="connsiteY5" fmla="*/ 402768 h 402768"/>
              <a:gd name="connsiteX6" fmla="*/ 487907 w 487906"/>
              <a:gd name="connsiteY6" fmla="*/ 389670 h 402768"/>
              <a:gd name="connsiteX7" fmla="*/ 474808 w 487906"/>
              <a:gd name="connsiteY7" fmla="*/ 376572 h 402768"/>
              <a:gd name="connsiteX8" fmla="*/ 26196 w 487906"/>
              <a:gd name="connsiteY8" fmla="*/ 376572 h 402768"/>
              <a:gd name="connsiteX9" fmla="*/ 26196 w 487906"/>
              <a:gd name="connsiteY9" fmla="*/ 13098 h 402768"/>
              <a:gd name="connsiteX10" fmla="*/ 432198 w 487906"/>
              <a:gd name="connsiteY10" fmla="*/ 128139 h 402768"/>
              <a:gd name="connsiteX11" fmla="*/ 461292 w 487906"/>
              <a:gd name="connsiteY11" fmla="*/ 115257 h 402768"/>
              <a:gd name="connsiteX12" fmla="*/ 471469 w 487906"/>
              <a:gd name="connsiteY12" fmla="*/ 88871 h 402768"/>
              <a:gd name="connsiteX13" fmla="*/ 432175 w 487906"/>
              <a:gd name="connsiteY13" fmla="*/ 49577 h 402768"/>
              <a:gd name="connsiteX14" fmla="*/ 403080 w 487906"/>
              <a:gd name="connsiteY14" fmla="*/ 62459 h 402768"/>
              <a:gd name="connsiteX15" fmla="*/ 392904 w 487906"/>
              <a:gd name="connsiteY15" fmla="*/ 88845 h 402768"/>
              <a:gd name="connsiteX16" fmla="*/ 405088 w 487906"/>
              <a:gd name="connsiteY16" fmla="*/ 117291 h 402768"/>
              <a:gd name="connsiteX17" fmla="*/ 405069 w 487906"/>
              <a:gd name="connsiteY17" fmla="*/ 117320 h 402768"/>
              <a:gd name="connsiteX18" fmla="*/ 429320 w 487906"/>
              <a:gd name="connsiteY18" fmla="*/ 128063 h 402768"/>
              <a:gd name="connsiteX19" fmla="*/ 429337 w 487906"/>
              <a:gd name="connsiteY19" fmla="*/ 128037 h 402768"/>
              <a:gd name="connsiteX20" fmla="*/ 432198 w 487906"/>
              <a:gd name="connsiteY20" fmla="*/ 128139 h 402768"/>
              <a:gd name="connsiteX21" fmla="*/ 421484 w 487906"/>
              <a:gd name="connsiteY21" fmla="*/ 140173 h 402768"/>
              <a:gd name="connsiteX22" fmla="*/ 397859 w 487906"/>
              <a:gd name="connsiteY22" fmla="*/ 128463 h 402768"/>
              <a:gd name="connsiteX23" fmla="*/ 343619 w 487906"/>
              <a:gd name="connsiteY23" fmla="*/ 212289 h 402768"/>
              <a:gd name="connsiteX24" fmla="*/ 361944 w 487906"/>
              <a:gd name="connsiteY24" fmla="*/ 232190 h 402768"/>
              <a:gd name="connsiteX25" fmla="*/ 421484 w 487906"/>
              <a:gd name="connsiteY25" fmla="*/ 140173 h 402768"/>
              <a:gd name="connsiteX26" fmla="*/ 292226 w 487906"/>
              <a:gd name="connsiteY26" fmla="*/ 224899 h 402768"/>
              <a:gd name="connsiteX27" fmla="*/ 292219 w 487906"/>
              <a:gd name="connsiteY27" fmla="*/ 224894 h 402768"/>
              <a:gd name="connsiteX28" fmla="*/ 277490 w 487906"/>
              <a:gd name="connsiteY28" fmla="*/ 246659 h 402768"/>
              <a:gd name="connsiteX29" fmla="*/ 277502 w 487906"/>
              <a:gd name="connsiteY29" fmla="*/ 246669 h 402768"/>
              <a:gd name="connsiteX30" fmla="*/ 276255 w 487906"/>
              <a:gd name="connsiteY30" fmla="*/ 256526 h 402768"/>
              <a:gd name="connsiteX31" fmla="*/ 315550 w 487906"/>
              <a:gd name="connsiteY31" fmla="*/ 295821 h 402768"/>
              <a:gd name="connsiteX32" fmla="*/ 318784 w 487906"/>
              <a:gd name="connsiteY32" fmla="*/ 295690 h 402768"/>
              <a:gd name="connsiteX33" fmla="*/ 354830 w 487906"/>
              <a:gd name="connsiteY33" fmla="*/ 256527 h 402768"/>
              <a:gd name="connsiteX34" fmla="*/ 315535 w 487906"/>
              <a:gd name="connsiteY34" fmla="*/ 217233 h 402768"/>
              <a:gd name="connsiteX35" fmla="*/ 312317 w 487906"/>
              <a:gd name="connsiteY35" fmla="*/ 217363 h 402768"/>
              <a:gd name="connsiteX36" fmla="*/ 292226 w 487906"/>
              <a:gd name="connsiteY36" fmla="*/ 224899 h 402768"/>
              <a:gd name="connsiteX37" fmla="*/ 255059 w 487906"/>
              <a:gd name="connsiteY37" fmla="*/ 195166 h 402768"/>
              <a:gd name="connsiteX38" fmla="*/ 281727 w 487906"/>
              <a:gd name="connsiteY38" fmla="*/ 216501 h 402768"/>
              <a:gd name="connsiteX39" fmla="*/ 266548 w 487906"/>
              <a:gd name="connsiteY39" fmla="*/ 237905 h 402768"/>
              <a:gd name="connsiteX40" fmla="*/ 239780 w 487906"/>
              <a:gd name="connsiteY40" fmla="*/ 216490 h 402768"/>
              <a:gd name="connsiteX41" fmla="*/ 255059 w 487906"/>
              <a:gd name="connsiteY41" fmla="*/ 195166 h 402768"/>
              <a:gd name="connsiteX42" fmla="*/ 161295 w 487906"/>
              <a:gd name="connsiteY42" fmla="*/ 203365 h 402768"/>
              <a:gd name="connsiteX43" fmla="*/ 180070 w 487906"/>
              <a:gd name="connsiteY43" fmla="*/ 221743 h 402768"/>
              <a:gd name="connsiteX44" fmla="*/ 128578 w 487906"/>
              <a:gd name="connsiteY44" fmla="*/ 283041 h 402768"/>
              <a:gd name="connsiteX45" fmla="*/ 110732 w 487906"/>
              <a:gd name="connsiteY45" fmla="*/ 263559 h 402768"/>
              <a:gd name="connsiteX46" fmla="*/ 161295 w 487906"/>
              <a:gd name="connsiteY46" fmla="*/ 203365 h 402768"/>
              <a:gd name="connsiteX47" fmla="*/ 102220 w 487906"/>
              <a:gd name="connsiteY47" fmla="*/ 273692 h 402768"/>
              <a:gd name="connsiteX48" fmla="*/ 119221 w 487906"/>
              <a:gd name="connsiteY48" fmla="*/ 294181 h 402768"/>
              <a:gd name="connsiteX49" fmla="*/ 119215 w 487906"/>
              <a:gd name="connsiteY49" fmla="*/ 294188 h 402768"/>
              <a:gd name="connsiteX50" fmla="*/ 121549 w 487906"/>
              <a:gd name="connsiteY50" fmla="*/ 307560 h 402768"/>
              <a:gd name="connsiteX51" fmla="*/ 121117 w 487906"/>
              <a:gd name="connsiteY51" fmla="*/ 313405 h 402768"/>
              <a:gd name="connsiteX52" fmla="*/ 121021 w 487906"/>
              <a:gd name="connsiteY52" fmla="*/ 314016 h 402768"/>
              <a:gd name="connsiteX53" fmla="*/ 82257 w 487906"/>
              <a:gd name="connsiteY53" fmla="*/ 346839 h 402768"/>
              <a:gd name="connsiteX54" fmla="*/ 42962 w 487906"/>
              <a:gd name="connsiteY54" fmla="*/ 307545 h 402768"/>
              <a:gd name="connsiteX55" fmla="*/ 43467 w 487906"/>
              <a:gd name="connsiteY55" fmla="*/ 301233 h 402768"/>
              <a:gd name="connsiteX56" fmla="*/ 82254 w 487906"/>
              <a:gd name="connsiteY56" fmla="*/ 268265 h 402768"/>
              <a:gd name="connsiteX57" fmla="*/ 102211 w 487906"/>
              <a:gd name="connsiteY57" fmla="*/ 273702 h 402768"/>
              <a:gd name="connsiteX58" fmla="*/ 102220 w 487906"/>
              <a:gd name="connsiteY58" fmla="*/ 273692 h 402768"/>
              <a:gd name="connsiteX59" fmla="*/ 206166 w 487906"/>
              <a:gd name="connsiteY59" fmla="*/ 215596 h 402768"/>
              <a:gd name="connsiteX60" fmla="*/ 170378 w 487906"/>
              <a:gd name="connsiteY60" fmla="*/ 192551 h 402768"/>
              <a:gd name="connsiteX61" fmla="*/ 170387 w 487906"/>
              <a:gd name="connsiteY61" fmla="*/ 192541 h 402768"/>
              <a:gd name="connsiteX62" fmla="*/ 166898 w 487906"/>
              <a:gd name="connsiteY62" fmla="*/ 176331 h 402768"/>
              <a:gd name="connsiteX63" fmla="*/ 206193 w 487906"/>
              <a:gd name="connsiteY63" fmla="*/ 137037 h 402768"/>
              <a:gd name="connsiteX64" fmla="*/ 235395 w 487906"/>
              <a:gd name="connsiteY64" fmla="*/ 150039 h 402768"/>
              <a:gd name="connsiteX65" fmla="*/ 245460 w 487906"/>
              <a:gd name="connsiteY65" fmla="*/ 176301 h 402768"/>
              <a:gd name="connsiteX66" fmla="*/ 206166 w 487906"/>
              <a:gd name="connsiteY66" fmla="*/ 215596 h 402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87906" h="402768">
                <a:moveTo>
                  <a:pt x="26196" y="13098"/>
                </a:moveTo>
                <a:cubicBezTo>
                  <a:pt x="26196" y="5864"/>
                  <a:pt x="20332" y="0"/>
                  <a:pt x="13098" y="0"/>
                </a:cubicBezTo>
                <a:cubicBezTo>
                  <a:pt x="5864" y="0"/>
                  <a:pt x="0" y="5864"/>
                  <a:pt x="0" y="13098"/>
                </a:cubicBezTo>
                <a:lnTo>
                  <a:pt x="0" y="389670"/>
                </a:lnTo>
                <a:cubicBezTo>
                  <a:pt x="0" y="396904"/>
                  <a:pt x="5864" y="402768"/>
                  <a:pt x="13098" y="402768"/>
                </a:cubicBezTo>
                <a:lnTo>
                  <a:pt x="474808" y="402768"/>
                </a:lnTo>
                <a:cubicBezTo>
                  <a:pt x="482043" y="402768"/>
                  <a:pt x="487907" y="396904"/>
                  <a:pt x="487907" y="389670"/>
                </a:cubicBezTo>
                <a:cubicBezTo>
                  <a:pt x="487907" y="382436"/>
                  <a:pt x="482043" y="376572"/>
                  <a:pt x="474808" y="376572"/>
                </a:cubicBezTo>
                <a:lnTo>
                  <a:pt x="26196" y="376572"/>
                </a:lnTo>
                <a:lnTo>
                  <a:pt x="26196" y="13098"/>
                </a:lnTo>
                <a:close/>
                <a:moveTo>
                  <a:pt x="432198" y="128139"/>
                </a:moveTo>
                <a:cubicBezTo>
                  <a:pt x="443731" y="128139"/>
                  <a:pt x="454104" y="123171"/>
                  <a:pt x="461292" y="115257"/>
                </a:cubicBezTo>
                <a:cubicBezTo>
                  <a:pt x="467616" y="108283"/>
                  <a:pt x="471469" y="99027"/>
                  <a:pt x="471469" y="88871"/>
                </a:cubicBezTo>
                <a:cubicBezTo>
                  <a:pt x="471469" y="67169"/>
                  <a:pt x="453876" y="49577"/>
                  <a:pt x="432175" y="49577"/>
                </a:cubicBezTo>
                <a:cubicBezTo>
                  <a:pt x="420641" y="49577"/>
                  <a:pt x="410268" y="54545"/>
                  <a:pt x="403080" y="62459"/>
                </a:cubicBezTo>
                <a:cubicBezTo>
                  <a:pt x="396756" y="69433"/>
                  <a:pt x="392904" y="78689"/>
                  <a:pt x="392904" y="88845"/>
                </a:cubicBezTo>
                <a:cubicBezTo>
                  <a:pt x="392904" y="100036"/>
                  <a:pt x="397582" y="110134"/>
                  <a:pt x="405088" y="117291"/>
                </a:cubicBezTo>
                <a:lnTo>
                  <a:pt x="405069" y="117320"/>
                </a:lnTo>
                <a:cubicBezTo>
                  <a:pt x="411475" y="123427"/>
                  <a:pt x="419942" y="127390"/>
                  <a:pt x="429320" y="128063"/>
                </a:cubicBezTo>
                <a:lnTo>
                  <a:pt x="429337" y="128037"/>
                </a:lnTo>
                <a:cubicBezTo>
                  <a:pt x="430282" y="128105"/>
                  <a:pt x="431235" y="128139"/>
                  <a:pt x="432198" y="128139"/>
                </a:cubicBezTo>
                <a:close/>
                <a:moveTo>
                  <a:pt x="421484" y="140173"/>
                </a:moveTo>
                <a:cubicBezTo>
                  <a:pt x="412571" y="138324"/>
                  <a:pt x="404486" y="134212"/>
                  <a:pt x="397859" y="128463"/>
                </a:cubicBezTo>
                <a:lnTo>
                  <a:pt x="343619" y="212289"/>
                </a:lnTo>
                <a:cubicBezTo>
                  <a:pt x="351331" y="217196"/>
                  <a:pt x="357673" y="224063"/>
                  <a:pt x="361944" y="232190"/>
                </a:cubicBezTo>
                <a:lnTo>
                  <a:pt x="421484" y="140173"/>
                </a:lnTo>
                <a:close/>
                <a:moveTo>
                  <a:pt x="292226" y="224899"/>
                </a:moveTo>
                <a:lnTo>
                  <a:pt x="292219" y="224894"/>
                </a:lnTo>
                <a:cubicBezTo>
                  <a:pt x="285074" y="230170"/>
                  <a:pt x="279779" y="237810"/>
                  <a:pt x="277490" y="246659"/>
                </a:cubicBezTo>
                <a:lnTo>
                  <a:pt x="277502" y="246669"/>
                </a:lnTo>
                <a:cubicBezTo>
                  <a:pt x="276688" y="249819"/>
                  <a:pt x="276255" y="253122"/>
                  <a:pt x="276255" y="256526"/>
                </a:cubicBezTo>
                <a:cubicBezTo>
                  <a:pt x="276255" y="278228"/>
                  <a:pt x="293848" y="295821"/>
                  <a:pt x="315550" y="295821"/>
                </a:cubicBezTo>
                <a:cubicBezTo>
                  <a:pt x="316639" y="295821"/>
                  <a:pt x="317718" y="295776"/>
                  <a:pt x="318784" y="295690"/>
                </a:cubicBezTo>
                <a:cubicBezTo>
                  <a:pt x="338966" y="294038"/>
                  <a:pt x="354830" y="277135"/>
                  <a:pt x="354830" y="256527"/>
                </a:cubicBezTo>
                <a:cubicBezTo>
                  <a:pt x="354830" y="234826"/>
                  <a:pt x="337237" y="217233"/>
                  <a:pt x="315535" y="217233"/>
                </a:cubicBezTo>
                <a:cubicBezTo>
                  <a:pt x="314452" y="217233"/>
                  <a:pt x="313378" y="217277"/>
                  <a:pt x="312317" y="217363"/>
                </a:cubicBezTo>
                <a:cubicBezTo>
                  <a:pt x="304830" y="217972"/>
                  <a:pt x="297936" y="220681"/>
                  <a:pt x="292226" y="224899"/>
                </a:cubicBezTo>
                <a:close/>
                <a:moveTo>
                  <a:pt x="255059" y="195166"/>
                </a:moveTo>
                <a:lnTo>
                  <a:pt x="281727" y="216501"/>
                </a:lnTo>
                <a:cubicBezTo>
                  <a:pt x="275005" y="222184"/>
                  <a:pt x="269734" y="229531"/>
                  <a:pt x="266548" y="237905"/>
                </a:cubicBezTo>
                <a:lnTo>
                  <a:pt x="239780" y="216490"/>
                </a:lnTo>
                <a:cubicBezTo>
                  <a:pt x="246529" y="210839"/>
                  <a:pt x="251834" y="203520"/>
                  <a:pt x="255059" y="195166"/>
                </a:cubicBezTo>
                <a:close/>
                <a:moveTo>
                  <a:pt x="161295" y="203365"/>
                </a:moveTo>
                <a:cubicBezTo>
                  <a:pt x="165890" y="210967"/>
                  <a:pt x="172362" y="217307"/>
                  <a:pt x="180070" y="221743"/>
                </a:cubicBezTo>
                <a:lnTo>
                  <a:pt x="128578" y="283041"/>
                </a:lnTo>
                <a:cubicBezTo>
                  <a:pt x="124381" y="275125"/>
                  <a:pt x="118215" y="268413"/>
                  <a:pt x="110732" y="263559"/>
                </a:cubicBezTo>
                <a:lnTo>
                  <a:pt x="161295" y="203365"/>
                </a:lnTo>
                <a:close/>
                <a:moveTo>
                  <a:pt x="102220" y="273692"/>
                </a:moveTo>
                <a:cubicBezTo>
                  <a:pt x="110024" y="278304"/>
                  <a:pt x="116095" y="285538"/>
                  <a:pt x="119221" y="294181"/>
                </a:cubicBezTo>
                <a:lnTo>
                  <a:pt x="119215" y="294188"/>
                </a:lnTo>
                <a:cubicBezTo>
                  <a:pt x="120726" y="298362"/>
                  <a:pt x="121549" y="302865"/>
                  <a:pt x="121549" y="307560"/>
                </a:cubicBezTo>
                <a:cubicBezTo>
                  <a:pt x="121549" y="309546"/>
                  <a:pt x="121402" y="311498"/>
                  <a:pt x="121117" y="313405"/>
                </a:cubicBezTo>
                <a:cubicBezTo>
                  <a:pt x="121087" y="313609"/>
                  <a:pt x="121055" y="313813"/>
                  <a:pt x="121021" y="314016"/>
                </a:cubicBezTo>
                <a:cubicBezTo>
                  <a:pt x="117935" y="332639"/>
                  <a:pt x="101754" y="346839"/>
                  <a:pt x="82257" y="346839"/>
                </a:cubicBezTo>
                <a:cubicBezTo>
                  <a:pt x="60555" y="346839"/>
                  <a:pt x="42962" y="329247"/>
                  <a:pt x="42962" y="307545"/>
                </a:cubicBezTo>
                <a:cubicBezTo>
                  <a:pt x="42962" y="305397"/>
                  <a:pt x="43135" y="303288"/>
                  <a:pt x="43467" y="301233"/>
                </a:cubicBezTo>
                <a:cubicBezTo>
                  <a:pt x="46492" y="282540"/>
                  <a:pt x="62706" y="268265"/>
                  <a:pt x="82254" y="268265"/>
                </a:cubicBezTo>
                <a:cubicBezTo>
                  <a:pt x="89540" y="268265"/>
                  <a:pt x="96362" y="270248"/>
                  <a:pt x="102211" y="273702"/>
                </a:cubicBezTo>
                <a:lnTo>
                  <a:pt x="102220" y="273692"/>
                </a:lnTo>
                <a:close/>
                <a:moveTo>
                  <a:pt x="206166" y="215596"/>
                </a:moveTo>
                <a:cubicBezTo>
                  <a:pt x="190259" y="215596"/>
                  <a:pt x="176560" y="206144"/>
                  <a:pt x="170378" y="192551"/>
                </a:cubicBezTo>
                <a:lnTo>
                  <a:pt x="170387" y="192541"/>
                </a:lnTo>
                <a:cubicBezTo>
                  <a:pt x="168146" y="187599"/>
                  <a:pt x="166898" y="182111"/>
                  <a:pt x="166898" y="176331"/>
                </a:cubicBezTo>
                <a:cubicBezTo>
                  <a:pt x="166898" y="154630"/>
                  <a:pt x="184491" y="137037"/>
                  <a:pt x="206193" y="137037"/>
                </a:cubicBezTo>
                <a:cubicBezTo>
                  <a:pt x="217784" y="137037"/>
                  <a:pt x="228203" y="142055"/>
                  <a:pt x="235395" y="150039"/>
                </a:cubicBezTo>
                <a:cubicBezTo>
                  <a:pt x="241653" y="156999"/>
                  <a:pt x="245460" y="166205"/>
                  <a:pt x="245460" y="176301"/>
                </a:cubicBezTo>
                <a:cubicBezTo>
                  <a:pt x="245460" y="198003"/>
                  <a:pt x="227867" y="215596"/>
                  <a:pt x="206166" y="215596"/>
                </a:cubicBezTo>
                <a:close/>
              </a:path>
            </a:pathLst>
          </a:custGeom>
          <a:solidFill>
            <a:schemeClr val="bg1"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E04EE90-C8AA-DD8D-11F3-7B17A3131E8F}"/>
              </a:ext>
            </a:extLst>
          </p:cNvPr>
          <p:cNvSpPr txBox="1"/>
          <p:nvPr/>
        </p:nvSpPr>
        <p:spPr>
          <a:xfrm>
            <a:off x="610534" y="1661140"/>
            <a:ext cx="27085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2000">
                <a:solidFill>
                  <a:schemeClr val="bg1"/>
                </a:solidFill>
                <a:latin typeface="Raleway Medium" panose="020B0603030101060003" pitchFamily="34" charset="-52"/>
              </a:defRPr>
            </a:lvl1pPr>
          </a:lstStyle>
          <a:p>
            <a:r>
              <a:rPr lang="ru-RU" dirty="0" smtClean="0">
                <a:solidFill>
                  <a:schemeClr val="tx2">
                    <a:lumMod val="50000"/>
                  </a:schemeClr>
                </a:solidFill>
                <a:latin typeface="Raleway Black" panose="020B0A03030101060003" pitchFamily="34" charset="-52"/>
              </a:rPr>
              <a:t>Сбор данных</a:t>
            </a:r>
            <a:endParaRPr lang="ru-RU" dirty="0">
              <a:solidFill>
                <a:schemeClr val="tx2">
                  <a:lumMod val="50000"/>
                </a:schemeClr>
              </a:solidFill>
              <a:latin typeface="Raleway Black" panose="020B0A03030101060003" pitchFamily="34" charset="-5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46F1115-DA80-4C45-C639-FD928BB71B26}"/>
              </a:ext>
            </a:extLst>
          </p:cNvPr>
          <p:cNvSpPr txBox="1"/>
          <p:nvPr/>
        </p:nvSpPr>
        <p:spPr>
          <a:xfrm>
            <a:off x="577111" y="2842552"/>
            <a:ext cx="27085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2000">
                <a:solidFill>
                  <a:schemeClr val="bg1"/>
                </a:solidFill>
                <a:latin typeface="Raleway Medium" panose="020B0603030101060003" pitchFamily="34" charset="-52"/>
              </a:defRPr>
            </a:lvl1pPr>
          </a:lstStyle>
          <a:p>
            <a:r>
              <a:rPr lang="ru-RU" dirty="0" smtClean="0">
                <a:solidFill>
                  <a:schemeClr val="tx2">
                    <a:lumMod val="50000"/>
                  </a:schemeClr>
                </a:solidFill>
                <a:latin typeface="Raleway Black" panose="020B0A03030101060003" pitchFamily="34" charset="-52"/>
              </a:rPr>
              <a:t>Обработка данных</a:t>
            </a:r>
            <a:endParaRPr lang="ru-RU" dirty="0">
              <a:solidFill>
                <a:schemeClr val="tx2">
                  <a:lumMod val="50000"/>
                </a:schemeClr>
              </a:solidFill>
              <a:latin typeface="Raleway Black" panose="020B0A03030101060003" pitchFamily="34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CDE5B74-6C4C-76FF-E7AF-D5C6851BEE19}"/>
              </a:ext>
            </a:extLst>
          </p:cNvPr>
          <p:cNvSpPr txBox="1"/>
          <p:nvPr/>
        </p:nvSpPr>
        <p:spPr>
          <a:xfrm>
            <a:off x="610534" y="2000523"/>
            <a:ext cx="32332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2000">
                <a:solidFill>
                  <a:schemeClr val="bg1"/>
                </a:solidFill>
                <a:latin typeface="Raleway Medium" panose="020B0603030101060003" pitchFamily="34" charset="-52"/>
              </a:defRPr>
            </a:lvl1pPr>
          </a:lstStyle>
          <a:p>
            <a:r>
              <a:rPr lang="ru-RU" sz="1600" dirty="0" smtClean="0">
                <a:solidFill>
                  <a:schemeClr val="tx2">
                    <a:lumMod val="50000"/>
                  </a:schemeClr>
                </a:solidFill>
                <a:latin typeface="Raleway" panose="020B0503030101060003" pitchFamily="34" charset="-52"/>
              </a:rPr>
              <a:t>Необходимо собрать оптимальные данные для обнаружения факта курения</a:t>
            </a:r>
            <a:endParaRPr lang="ru-RU" sz="1600" dirty="0">
              <a:solidFill>
                <a:schemeClr val="tx2">
                  <a:lumMod val="50000"/>
                </a:schemeClr>
              </a:solidFill>
              <a:latin typeface="Raleway" panose="020B05030301010600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166237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="" xmlns:a16="http://schemas.microsoft.com/office/drawing/2014/main" id="{33E21214-86EA-A553-5F26-675F499C422B}"/>
              </a:ext>
            </a:extLst>
          </p:cNvPr>
          <p:cNvSpPr/>
          <p:nvPr/>
        </p:nvSpPr>
        <p:spPr>
          <a:xfrm>
            <a:off x="0" y="0"/>
            <a:ext cx="12192000" cy="1257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Полилиния: фигура 53">
            <a:extLst>
              <a:ext uri="{FF2B5EF4-FFF2-40B4-BE49-F238E27FC236}">
                <a16:creationId xmlns="" xmlns:a16="http://schemas.microsoft.com/office/drawing/2014/main" id="{6B8B1B10-C0C3-1DC2-B5E0-8BA646FF2EAB}"/>
              </a:ext>
            </a:extLst>
          </p:cNvPr>
          <p:cNvSpPr/>
          <p:nvPr/>
        </p:nvSpPr>
        <p:spPr>
          <a:xfrm flipH="1" flipV="1">
            <a:off x="2246188" y="1646455"/>
            <a:ext cx="1889372" cy="1136104"/>
          </a:xfrm>
          <a:custGeom>
            <a:avLst/>
            <a:gdLst>
              <a:gd name="connsiteX0" fmla="*/ 0 w 2895600"/>
              <a:gd name="connsiteY0" fmla="*/ 1092200 h 1092200"/>
              <a:gd name="connsiteX1" fmla="*/ 846666 w 2895600"/>
              <a:gd name="connsiteY1" fmla="*/ 160867 h 1092200"/>
              <a:gd name="connsiteX2" fmla="*/ 2895600 w 2895600"/>
              <a:gd name="connsiteY2" fmla="*/ 0 h 109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95600" h="1092200">
                <a:moveTo>
                  <a:pt x="0" y="1092200"/>
                </a:moveTo>
                <a:cubicBezTo>
                  <a:pt x="182033" y="717550"/>
                  <a:pt x="364066" y="342900"/>
                  <a:pt x="846666" y="160867"/>
                </a:cubicBezTo>
                <a:cubicBezTo>
                  <a:pt x="1329266" y="-21166"/>
                  <a:pt x="2549878" y="127000"/>
                  <a:pt x="2895600" y="0"/>
                </a:cubicBezTo>
              </a:path>
            </a:pathLst>
          </a:custGeom>
          <a:noFill/>
          <a:ln w="31750" cap="rnd">
            <a:solidFill>
              <a:schemeClr val="tx2">
                <a:lumMod val="50000"/>
              </a:schemeClr>
            </a:solidFill>
            <a:prstDash val="sysDot"/>
            <a:round/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Полилиния: фигура 54">
            <a:extLst>
              <a:ext uri="{FF2B5EF4-FFF2-40B4-BE49-F238E27FC236}">
                <a16:creationId xmlns="" xmlns:a16="http://schemas.microsoft.com/office/drawing/2014/main" id="{ECF1D3A5-0C77-DB6E-64A6-3FBF2D3F550F}"/>
              </a:ext>
            </a:extLst>
          </p:cNvPr>
          <p:cNvSpPr/>
          <p:nvPr/>
        </p:nvSpPr>
        <p:spPr>
          <a:xfrm flipV="1">
            <a:off x="6879170" y="1689396"/>
            <a:ext cx="2454300" cy="945288"/>
          </a:xfrm>
          <a:custGeom>
            <a:avLst/>
            <a:gdLst>
              <a:gd name="connsiteX0" fmla="*/ 0 w 2895600"/>
              <a:gd name="connsiteY0" fmla="*/ 1092200 h 1092200"/>
              <a:gd name="connsiteX1" fmla="*/ 846666 w 2895600"/>
              <a:gd name="connsiteY1" fmla="*/ 160867 h 1092200"/>
              <a:gd name="connsiteX2" fmla="*/ 2895600 w 2895600"/>
              <a:gd name="connsiteY2" fmla="*/ 0 h 109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95600" h="1092200">
                <a:moveTo>
                  <a:pt x="0" y="1092200"/>
                </a:moveTo>
                <a:cubicBezTo>
                  <a:pt x="182033" y="717550"/>
                  <a:pt x="364066" y="342900"/>
                  <a:pt x="846666" y="160867"/>
                </a:cubicBezTo>
                <a:cubicBezTo>
                  <a:pt x="1329266" y="-21166"/>
                  <a:pt x="2549878" y="127000"/>
                  <a:pt x="2895600" y="0"/>
                </a:cubicBezTo>
              </a:path>
            </a:pathLst>
          </a:custGeom>
          <a:noFill/>
          <a:ln w="31750" cap="rnd">
            <a:solidFill>
              <a:schemeClr val="tx2">
                <a:lumMod val="50000"/>
              </a:schemeClr>
            </a:solidFill>
            <a:prstDash val="sysDot"/>
            <a:round/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66FF71F-1CF5-922B-879A-08E776B5D0D3}"/>
              </a:ext>
            </a:extLst>
          </p:cNvPr>
          <p:cNvSpPr txBox="1"/>
          <p:nvPr/>
        </p:nvSpPr>
        <p:spPr>
          <a:xfrm flipH="1">
            <a:off x="565959" y="389155"/>
            <a:ext cx="7531835" cy="64633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anose="020B0A03030101060003" pitchFamily="34" charset="-52"/>
              </a:defRPr>
            </a:lvl1pPr>
          </a:lstStyle>
          <a:p>
            <a:r>
              <a:rPr lang="ru-RU" b="1" spc="50" dirty="0" smtClean="0">
                <a:ln w="0">
                  <a:solidFill>
                    <a:schemeClr val="bg1"/>
                  </a:solidFill>
                </a:ln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АРХИТЕКТУРНОЕ РЕШЕНИЕ</a:t>
            </a:r>
            <a:endParaRPr lang="ru-RU" b="1" spc="50" dirty="0">
              <a:ln w="0">
                <a:solidFill>
                  <a:schemeClr val="bg1"/>
                </a:solidFill>
              </a:ln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pSp>
        <p:nvGrpSpPr>
          <p:cNvPr id="45" name="Группа 44">
            <a:extLst>
              <a:ext uri="{FF2B5EF4-FFF2-40B4-BE49-F238E27FC236}">
                <a16:creationId xmlns="" xmlns:a16="http://schemas.microsoft.com/office/drawing/2014/main" id="{C1812229-FDC2-9153-7803-40C5C70F1C6D}"/>
              </a:ext>
            </a:extLst>
          </p:cNvPr>
          <p:cNvGrpSpPr/>
          <p:nvPr/>
        </p:nvGrpSpPr>
        <p:grpSpPr>
          <a:xfrm>
            <a:off x="521652" y="2992427"/>
            <a:ext cx="2979763" cy="1178850"/>
            <a:chOff x="4297077" y="578298"/>
            <a:chExt cx="4667497" cy="1590246"/>
          </a:xfrm>
        </p:grpSpPr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B709996B-B5F0-F2B0-F677-B4A59379009C}"/>
                </a:ext>
              </a:extLst>
            </p:cNvPr>
            <p:cNvSpPr txBox="1"/>
            <p:nvPr/>
          </p:nvSpPr>
          <p:spPr>
            <a:xfrm>
              <a:off x="4297077" y="1829990"/>
              <a:ext cx="466749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ru-RU"/>
              </a:defPPr>
              <a:lvl1pPr>
                <a:defRPr sz="1600">
                  <a:solidFill>
                    <a:schemeClr val="tx2">
                      <a:lumMod val="50000"/>
                    </a:schemeClr>
                  </a:solidFill>
                  <a:latin typeface="Raleway" panose="020B0503030101060003" pitchFamily="34" charset="-52"/>
                </a:defRPr>
              </a:lvl1pPr>
            </a:lstStyle>
            <a:p>
              <a:endParaRPr lang="ru-RU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E04BFE94-B966-321A-FA10-FA7257C79D2A}"/>
                </a:ext>
              </a:extLst>
            </p:cNvPr>
            <p:cNvSpPr txBox="1"/>
            <p:nvPr/>
          </p:nvSpPr>
          <p:spPr>
            <a:xfrm>
              <a:off x="5125335" y="578298"/>
              <a:ext cx="3010979" cy="7058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ru-RU"/>
              </a:defPPr>
              <a:lvl1pPr>
                <a:defRPr sz="2000">
                  <a:solidFill>
                    <a:schemeClr val="tx2">
                      <a:lumMod val="50000"/>
                    </a:schemeClr>
                  </a:solidFill>
                  <a:latin typeface="Raleway Black" panose="020B0A03030101060003" pitchFamily="34" charset="-52"/>
                </a:defRPr>
              </a:lvl1pPr>
            </a:lstStyle>
            <a:p>
              <a:r>
                <a:rPr lang="en-US" sz="2800" dirty="0" smtClean="0"/>
                <a:t>YOLOv8</a:t>
              </a:r>
              <a:endParaRPr lang="ru-RU" sz="2800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83449F38-18DE-81C5-694B-20681885E96F}"/>
              </a:ext>
            </a:extLst>
          </p:cNvPr>
          <p:cNvSpPr txBox="1"/>
          <p:nvPr/>
        </p:nvSpPr>
        <p:spPr>
          <a:xfrm>
            <a:off x="6860478" y="3529463"/>
            <a:ext cx="45055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1600">
                <a:solidFill>
                  <a:schemeClr val="tx2">
                    <a:lumMod val="50000"/>
                  </a:schemeClr>
                </a:solidFill>
                <a:latin typeface="Raleway" panose="020B0503030101060003" pitchFamily="34" charset="-52"/>
              </a:defRPr>
            </a:lvl1pPr>
          </a:lstStyle>
          <a:p>
            <a:endParaRPr lang="ru-RU" dirty="0">
              <a:solidFill>
                <a:schemeClr val="bg2">
                  <a:lumMod val="90000"/>
                </a:schemeClr>
              </a:solidFill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="" xmlns:a16="http://schemas.microsoft.com/office/drawing/2014/main" id="{F3C39ABA-5CC8-AC3B-C1FC-26FBEF37EACB}"/>
              </a:ext>
            </a:extLst>
          </p:cNvPr>
          <p:cNvGrpSpPr/>
          <p:nvPr/>
        </p:nvGrpSpPr>
        <p:grpSpPr>
          <a:xfrm>
            <a:off x="158264" y="3513018"/>
            <a:ext cx="4751487" cy="1923955"/>
            <a:chOff x="-510515" y="4014047"/>
            <a:chExt cx="4793191" cy="2665774"/>
          </a:xfrm>
        </p:grpSpPr>
        <p:sp>
          <p:nvSpPr>
            <p:cNvPr id="8" name="Прямоугольник: скругленные углы 13">
              <a:extLst>
                <a:ext uri="{FF2B5EF4-FFF2-40B4-BE49-F238E27FC236}">
                  <a16:creationId xmlns="" xmlns:a16="http://schemas.microsoft.com/office/drawing/2014/main" id="{6751C25D-D246-BB32-8FBA-BE6EA959175F}"/>
                </a:ext>
              </a:extLst>
            </p:cNvPr>
            <p:cNvSpPr/>
            <p:nvPr/>
          </p:nvSpPr>
          <p:spPr>
            <a:xfrm>
              <a:off x="-510515" y="4014047"/>
              <a:ext cx="4793191" cy="2665774"/>
            </a:xfrm>
            <a:prstGeom prst="roundRect">
              <a:avLst>
                <a:gd name="adj" fmla="val 8178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D650BA52-112F-37C8-282D-2730DCC908EB}"/>
                </a:ext>
              </a:extLst>
            </p:cNvPr>
            <p:cNvSpPr txBox="1"/>
            <p:nvPr/>
          </p:nvSpPr>
          <p:spPr>
            <a:xfrm>
              <a:off x="-458481" y="4182281"/>
              <a:ext cx="4459096" cy="156966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</p:spPr>
          <p:txBody>
            <a:bodyPr wrap="square">
              <a:spAutoFit/>
            </a:bodyPr>
            <a:lstStyle>
              <a:defPPr>
                <a:defRPr lang="ru-RU"/>
              </a:defPPr>
              <a:lvl1pPr>
                <a:defRPr sz="2000">
                  <a:solidFill>
                    <a:schemeClr val="bg1"/>
                  </a:solidFill>
                  <a:latin typeface="Raleway Medium" panose="020B0603030101060003" pitchFamily="34" charset="-52"/>
                </a:defRPr>
              </a:lvl1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600" dirty="0" smtClean="0">
                  <a:latin typeface="Raleway" panose="020B0503030101060003" pitchFamily="34" charset="0"/>
                </a:rPr>
                <a:t>Проведение экспериментов</a:t>
              </a:r>
              <a:br>
                <a:rPr lang="ru-RU" sz="1600" dirty="0" smtClean="0">
                  <a:latin typeface="Raleway" panose="020B0503030101060003" pitchFamily="34" charset="0"/>
                </a:rPr>
              </a:br>
              <a:r>
                <a:rPr lang="ru-RU" sz="1600" dirty="0" smtClean="0">
                  <a:latin typeface="Raleway" panose="020B0503030101060003" pitchFamily="34" charset="0"/>
                </a:rPr>
                <a:t>обработка данных, создание правильного формата вывода</a:t>
              </a:r>
              <a:endParaRPr lang="ru-RU" sz="1600" dirty="0">
                <a:latin typeface="Raleway" panose="020B0503030101060003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ru-RU" sz="1600" dirty="0">
                <a:latin typeface="Raleway" panose="020B0503030101060003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600" dirty="0" smtClean="0">
                  <a:latin typeface="Raleway" panose="020B0503030101060003" pitchFamily="34" charset="0"/>
                </a:rPr>
                <a:t>Обучение </a:t>
              </a:r>
              <a:r>
                <a:rPr lang="ru-RU" sz="1600" dirty="0" err="1" smtClean="0">
                  <a:latin typeface="Raleway" panose="020B0503030101060003" pitchFamily="34" charset="0"/>
                </a:rPr>
                <a:t>нейросети</a:t>
              </a:r>
              <a:r>
                <a:rPr lang="ru-RU" sz="1600" dirty="0" smtClean="0">
                  <a:latin typeface="Raleway" panose="020B0503030101060003" pitchFamily="34" charset="0"/>
                </a:rPr>
                <a:t> по </a:t>
              </a:r>
              <a:r>
                <a:rPr lang="ru-RU" sz="1600" dirty="0" err="1" smtClean="0">
                  <a:latin typeface="Raleway" panose="020B0503030101060003" pitchFamily="34" charset="0"/>
                </a:rPr>
                <a:t>детекции</a:t>
              </a:r>
              <a:r>
                <a:rPr lang="ru-RU" sz="1600" dirty="0" smtClean="0">
                  <a:latin typeface="Raleway" panose="020B0503030101060003" pitchFamily="34" charset="0"/>
                </a:rPr>
                <a:t> с высоким показателем качества</a:t>
              </a:r>
              <a:endParaRPr lang="ru-RU" sz="1600" dirty="0">
                <a:latin typeface="Raleway" panose="020B0503030101060003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66BE1EBD-2DF0-0B15-DE8F-7FC9F9974E46}"/>
              </a:ext>
            </a:extLst>
          </p:cNvPr>
          <p:cNvSpPr txBox="1"/>
          <p:nvPr/>
        </p:nvSpPr>
        <p:spPr>
          <a:xfrm>
            <a:off x="4114801" y="1397051"/>
            <a:ext cx="32435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1600">
                <a:solidFill>
                  <a:schemeClr val="tx2">
                    <a:lumMod val="50000"/>
                  </a:schemeClr>
                </a:solidFill>
                <a:latin typeface="Raleway Black" panose="020B0A03030101060003" pitchFamily="34" charset="-52"/>
              </a:defRPr>
            </a:lvl1pPr>
          </a:lstStyle>
          <a:p>
            <a:r>
              <a:rPr lang="ru-RU" dirty="0" smtClean="0"/>
              <a:t>Инструменты, используемые нами в работе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296" y="3561083"/>
            <a:ext cx="1070557" cy="53527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E04BFE94-B966-321A-FA10-FA7257C79D2A}"/>
              </a:ext>
            </a:extLst>
          </p:cNvPr>
          <p:cNvSpPr txBox="1"/>
          <p:nvPr/>
        </p:nvSpPr>
        <p:spPr>
          <a:xfrm>
            <a:off x="8633348" y="2804937"/>
            <a:ext cx="1922230" cy="5232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2000">
                <a:solidFill>
                  <a:schemeClr val="tx2">
                    <a:lumMod val="50000"/>
                  </a:schemeClr>
                </a:solidFill>
                <a:latin typeface="Raleway Black" panose="020B0A03030101060003" pitchFamily="34" charset="-52"/>
              </a:defRPr>
            </a:lvl1pPr>
          </a:lstStyle>
          <a:p>
            <a:r>
              <a:rPr lang="en-US" sz="2800" dirty="0" err="1" smtClean="0"/>
              <a:t>FastAPI</a:t>
            </a:r>
            <a:endParaRPr lang="ru-RU" sz="2800" dirty="0"/>
          </a:p>
        </p:txBody>
      </p:sp>
      <p:grpSp>
        <p:nvGrpSpPr>
          <p:cNvPr id="32" name="Группа 31">
            <a:extLst>
              <a:ext uri="{FF2B5EF4-FFF2-40B4-BE49-F238E27FC236}">
                <a16:creationId xmlns="" xmlns:a16="http://schemas.microsoft.com/office/drawing/2014/main" id="{F3C39ABA-5CC8-AC3B-C1FC-26FBEF37EACB}"/>
              </a:ext>
            </a:extLst>
          </p:cNvPr>
          <p:cNvGrpSpPr/>
          <p:nvPr/>
        </p:nvGrpSpPr>
        <p:grpSpPr>
          <a:xfrm>
            <a:off x="7620000" y="3342003"/>
            <a:ext cx="4373378" cy="1967280"/>
            <a:chOff x="-510515" y="4014047"/>
            <a:chExt cx="4793191" cy="2932367"/>
          </a:xfrm>
        </p:grpSpPr>
        <p:sp>
          <p:nvSpPr>
            <p:cNvPr id="33" name="Прямоугольник: скругленные углы 13">
              <a:extLst>
                <a:ext uri="{FF2B5EF4-FFF2-40B4-BE49-F238E27FC236}">
                  <a16:creationId xmlns="" xmlns:a16="http://schemas.microsoft.com/office/drawing/2014/main" id="{6751C25D-D246-BB32-8FBA-BE6EA959175F}"/>
                </a:ext>
              </a:extLst>
            </p:cNvPr>
            <p:cNvSpPr/>
            <p:nvPr/>
          </p:nvSpPr>
          <p:spPr>
            <a:xfrm>
              <a:off x="-510515" y="4014047"/>
              <a:ext cx="4793191" cy="2932367"/>
            </a:xfrm>
            <a:prstGeom prst="roundRect">
              <a:avLst>
                <a:gd name="adj" fmla="val 8178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D650BA52-112F-37C8-282D-2730DCC908EB}"/>
                </a:ext>
              </a:extLst>
            </p:cNvPr>
            <p:cNvSpPr txBox="1"/>
            <p:nvPr/>
          </p:nvSpPr>
          <p:spPr>
            <a:xfrm>
              <a:off x="-410045" y="4120046"/>
              <a:ext cx="4459096" cy="260069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</p:spPr>
          <p:txBody>
            <a:bodyPr wrap="square">
              <a:spAutoFit/>
            </a:bodyPr>
            <a:lstStyle>
              <a:defPPr>
                <a:defRPr lang="ru-RU"/>
              </a:defPPr>
              <a:lvl1pPr>
                <a:defRPr sz="2000">
                  <a:solidFill>
                    <a:schemeClr val="bg1"/>
                  </a:solidFill>
                  <a:latin typeface="Raleway Medium" panose="020B0603030101060003" pitchFamily="34" charset="-52"/>
                </a:defRPr>
              </a:lvl1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600" dirty="0" smtClean="0">
                  <a:latin typeface="Raleway" panose="020B0503030101060003" pitchFamily="34" charset="0"/>
                </a:rPr>
                <a:t>Визуализация данных, удобный интерфейс, взаимодействие с пользователем</a:t>
              </a:r>
              <a:endParaRPr lang="ru-RU" sz="1600" dirty="0">
                <a:latin typeface="Raleway" panose="020B0503030101060003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ru-RU" sz="1600" dirty="0">
                <a:latin typeface="Raleway" panose="020B0503030101060003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600" dirty="0" smtClean="0">
                  <a:latin typeface="Raleway" panose="020B0503030101060003" pitchFamily="34" charset="0"/>
                </a:rPr>
                <a:t>Связь с моделью, получение, обработка и сохранение данных</a:t>
              </a:r>
              <a:endParaRPr lang="ru-RU" sz="1600" dirty="0">
                <a:latin typeface="Raleway" panose="020B0503030101060003" pitchFamily="34" charset="0"/>
              </a:endParaRPr>
            </a:p>
          </p:txBody>
        </p:sp>
      </p:grpSp>
      <p:sp>
        <p:nvSpPr>
          <p:cNvPr id="43" name="Полилиния: фигура 54">
            <a:extLst>
              <a:ext uri="{FF2B5EF4-FFF2-40B4-BE49-F238E27FC236}">
                <a16:creationId xmlns="" xmlns:a16="http://schemas.microsoft.com/office/drawing/2014/main" id="{ECF1D3A5-0C77-DB6E-64A6-3FBF2D3F550F}"/>
              </a:ext>
            </a:extLst>
          </p:cNvPr>
          <p:cNvSpPr/>
          <p:nvPr/>
        </p:nvSpPr>
        <p:spPr>
          <a:xfrm flipV="1">
            <a:off x="5433429" y="2055327"/>
            <a:ext cx="1328947" cy="3267173"/>
          </a:xfrm>
          <a:custGeom>
            <a:avLst/>
            <a:gdLst>
              <a:gd name="connsiteX0" fmla="*/ 0 w 2895600"/>
              <a:gd name="connsiteY0" fmla="*/ 1092200 h 1092200"/>
              <a:gd name="connsiteX1" fmla="*/ 846666 w 2895600"/>
              <a:gd name="connsiteY1" fmla="*/ 160867 h 1092200"/>
              <a:gd name="connsiteX2" fmla="*/ 2895600 w 2895600"/>
              <a:gd name="connsiteY2" fmla="*/ 0 h 109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95600" h="1092200">
                <a:moveTo>
                  <a:pt x="0" y="1092200"/>
                </a:moveTo>
                <a:cubicBezTo>
                  <a:pt x="182033" y="717550"/>
                  <a:pt x="364066" y="342900"/>
                  <a:pt x="846666" y="160867"/>
                </a:cubicBezTo>
                <a:cubicBezTo>
                  <a:pt x="1329266" y="-21166"/>
                  <a:pt x="2549878" y="127000"/>
                  <a:pt x="2895600" y="0"/>
                </a:cubicBezTo>
              </a:path>
            </a:pathLst>
          </a:custGeom>
          <a:noFill/>
          <a:ln w="31750" cap="rnd">
            <a:solidFill>
              <a:schemeClr val="tx2">
                <a:lumMod val="50000"/>
              </a:schemeClr>
            </a:solidFill>
            <a:prstDash val="sysDot"/>
            <a:round/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="" xmlns:a16="http://schemas.microsoft.com/office/drawing/2014/main" id="{6C73BB61-BCDB-2A1A-0C2D-7C37F06ED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853" y="5939312"/>
            <a:ext cx="933450" cy="2667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="" xmlns:a16="http://schemas.microsoft.com/office/drawing/2014/main" id="{ACAEC51E-44FC-31F7-6C2A-F85FF040E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4820" y="5567383"/>
            <a:ext cx="1333500" cy="2667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="" xmlns:a16="http://schemas.microsoft.com/office/drawing/2014/main" id="{F2B1EFC9-A65C-A49B-244C-0FACDAFE00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4581" y="6144017"/>
            <a:ext cx="933450" cy="2667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="" xmlns:a16="http://schemas.microsoft.com/office/drawing/2014/main" id="{1B7E4795-BDD5-3B6F-27E2-ED87B04111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6601" y="6173683"/>
            <a:ext cx="97155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58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="" xmlns:a16="http://schemas.microsoft.com/office/drawing/2014/main" id="{33E21214-86EA-A553-5F26-675F499C422B}"/>
              </a:ext>
            </a:extLst>
          </p:cNvPr>
          <p:cNvSpPr/>
          <p:nvPr/>
        </p:nvSpPr>
        <p:spPr>
          <a:xfrm>
            <a:off x="0" y="0"/>
            <a:ext cx="12192000" cy="1257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66FF71F-1CF5-922B-879A-08E776B5D0D3}"/>
              </a:ext>
            </a:extLst>
          </p:cNvPr>
          <p:cNvSpPr txBox="1"/>
          <p:nvPr/>
        </p:nvSpPr>
        <p:spPr>
          <a:xfrm flipH="1">
            <a:off x="565959" y="389155"/>
            <a:ext cx="8718083" cy="64633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anose="020B0A03030101060003" pitchFamily="34" charset="-52"/>
              </a:defRPr>
            </a:lvl1pPr>
          </a:lstStyle>
          <a:p>
            <a:r>
              <a:rPr lang="ru-RU" b="1" spc="50" dirty="0" smtClean="0">
                <a:ln w="0">
                  <a:solidFill>
                    <a:schemeClr val="bg1"/>
                  </a:solidFill>
                </a:ln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АРХИТЕКТУРНЫЕ ИССЛЕДОВАНИЯ</a:t>
            </a:r>
            <a:endParaRPr lang="ru-RU" b="1" spc="50" dirty="0">
              <a:ln w="0">
                <a:solidFill>
                  <a:schemeClr val="bg1"/>
                </a:solidFill>
              </a:ln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83449F38-18DE-81C5-694B-20681885E96F}"/>
              </a:ext>
            </a:extLst>
          </p:cNvPr>
          <p:cNvSpPr txBox="1"/>
          <p:nvPr/>
        </p:nvSpPr>
        <p:spPr>
          <a:xfrm>
            <a:off x="396821" y="1968726"/>
            <a:ext cx="42684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1600">
                <a:solidFill>
                  <a:schemeClr val="tx2">
                    <a:lumMod val="50000"/>
                  </a:schemeClr>
                </a:solidFill>
                <a:latin typeface="Raleway" panose="020B0503030101060003" pitchFamily="34" charset="-52"/>
              </a:defRPr>
            </a:lvl1pPr>
          </a:lstStyle>
          <a:p>
            <a:r>
              <a:rPr lang="ru-RU" dirty="0"/>
              <a:t>модель №1 имела малый </a:t>
            </a:r>
            <a:r>
              <a:rPr lang="ru-RU" dirty="0" err="1"/>
              <a:t>датасет</a:t>
            </a:r>
            <a:r>
              <a:rPr lang="ru-RU" dirty="0"/>
              <a:t> и определяла наличие у человека сигареты. Модель: yolov8m, графики: G1.1, G1.2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495F15C-FD18-2BB3-BEC5-69656B124D6E}"/>
              </a:ext>
            </a:extLst>
          </p:cNvPr>
          <p:cNvSpPr txBox="1"/>
          <p:nvPr/>
        </p:nvSpPr>
        <p:spPr>
          <a:xfrm>
            <a:off x="206352" y="1450985"/>
            <a:ext cx="37718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1600">
                <a:solidFill>
                  <a:schemeClr val="tx2">
                    <a:lumMod val="50000"/>
                  </a:schemeClr>
                </a:solidFill>
                <a:latin typeface="Raleway Black" panose="020B0A03030101060003" pitchFamily="34" charset="-52"/>
              </a:defRPr>
            </a:lvl1pPr>
          </a:lstStyle>
          <a:p>
            <a:r>
              <a:rPr lang="ru-RU" dirty="0" smtClean="0"/>
              <a:t>Эксперимент 1</a:t>
            </a:r>
            <a:endParaRPr lang="ru-RU" dirty="0"/>
          </a:p>
        </p:txBody>
      </p:sp>
      <p:sp>
        <p:nvSpPr>
          <p:cNvPr id="16" name="Прямоугольник: скругленные углы 41">
            <a:extLst>
              <a:ext uri="{FF2B5EF4-FFF2-40B4-BE49-F238E27FC236}">
                <a16:creationId xmlns="" xmlns:a16="http://schemas.microsoft.com/office/drawing/2014/main" id="{382D2825-BC72-A0B2-D592-2256FE9DB3B8}"/>
              </a:ext>
            </a:extLst>
          </p:cNvPr>
          <p:cNvSpPr/>
          <p:nvPr/>
        </p:nvSpPr>
        <p:spPr>
          <a:xfrm>
            <a:off x="237047" y="1901738"/>
            <a:ext cx="4540900" cy="949105"/>
          </a:xfrm>
          <a:prstGeom prst="roundRect">
            <a:avLst>
              <a:gd name="adj" fmla="val 11267"/>
            </a:avLst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47" y="3033761"/>
            <a:ext cx="5168888" cy="258444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83449F38-18DE-81C5-694B-20681885E96F}"/>
              </a:ext>
            </a:extLst>
          </p:cNvPr>
          <p:cNvSpPr txBox="1"/>
          <p:nvPr/>
        </p:nvSpPr>
        <p:spPr>
          <a:xfrm>
            <a:off x="7299446" y="1901738"/>
            <a:ext cx="426842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1600">
                <a:solidFill>
                  <a:schemeClr val="tx2">
                    <a:lumMod val="50000"/>
                  </a:schemeClr>
                </a:solidFill>
                <a:latin typeface="Raleway" panose="020B0503030101060003" pitchFamily="34" charset="-52"/>
              </a:defRPr>
            </a:lvl1pPr>
          </a:lstStyle>
          <a:p>
            <a:r>
              <a:rPr lang="ru-RU" dirty="0"/>
              <a:t>модель №2 имела дополненный из интернета </a:t>
            </a:r>
            <a:r>
              <a:rPr lang="ru-RU" dirty="0" err="1"/>
              <a:t>датасет</a:t>
            </a:r>
            <a:r>
              <a:rPr lang="ru-RU" dirty="0"/>
              <a:t> и определяла наличие у человека сигареты рядом с лицом. Модель: yolov8s, графики: G2.1, G2.2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4495F15C-FD18-2BB3-BEC5-69656B124D6E}"/>
              </a:ext>
            </a:extLst>
          </p:cNvPr>
          <p:cNvSpPr txBox="1"/>
          <p:nvPr/>
        </p:nvSpPr>
        <p:spPr>
          <a:xfrm>
            <a:off x="7163206" y="1399865"/>
            <a:ext cx="37718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1600">
                <a:solidFill>
                  <a:schemeClr val="tx2">
                    <a:lumMod val="50000"/>
                  </a:schemeClr>
                </a:solidFill>
                <a:latin typeface="Raleway Black" panose="020B0A03030101060003" pitchFamily="34" charset="-52"/>
              </a:defRPr>
            </a:lvl1pPr>
          </a:lstStyle>
          <a:p>
            <a:r>
              <a:rPr lang="ru-RU" dirty="0" smtClean="0"/>
              <a:t>Эксперимент </a:t>
            </a:r>
            <a:r>
              <a:rPr lang="en-US" dirty="0"/>
              <a:t>2</a:t>
            </a:r>
            <a:endParaRPr lang="ru-RU" dirty="0"/>
          </a:p>
        </p:txBody>
      </p:sp>
      <p:sp>
        <p:nvSpPr>
          <p:cNvPr id="26" name="Прямоугольник: скругленные углы 41">
            <a:extLst>
              <a:ext uri="{FF2B5EF4-FFF2-40B4-BE49-F238E27FC236}">
                <a16:creationId xmlns="" xmlns:a16="http://schemas.microsoft.com/office/drawing/2014/main" id="{382D2825-BC72-A0B2-D592-2256FE9DB3B8}"/>
              </a:ext>
            </a:extLst>
          </p:cNvPr>
          <p:cNvSpPr/>
          <p:nvPr/>
        </p:nvSpPr>
        <p:spPr>
          <a:xfrm>
            <a:off x="7163206" y="1850618"/>
            <a:ext cx="4540900" cy="1183143"/>
          </a:xfrm>
          <a:prstGeom prst="roundRect">
            <a:avLst>
              <a:gd name="adj" fmla="val 11267"/>
            </a:avLst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271" y="3277766"/>
            <a:ext cx="5113836" cy="255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12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="" xmlns:a16="http://schemas.microsoft.com/office/drawing/2014/main" id="{33E21214-86EA-A553-5F26-675F499C422B}"/>
              </a:ext>
            </a:extLst>
          </p:cNvPr>
          <p:cNvSpPr/>
          <p:nvPr/>
        </p:nvSpPr>
        <p:spPr>
          <a:xfrm>
            <a:off x="0" y="0"/>
            <a:ext cx="12192000" cy="1257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66FF71F-1CF5-922B-879A-08E776B5D0D3}"/>
              </a:ext>
            </a:extLst>
          </p:cNvPr>
          <p:cNvSpPr txBox="1"/>
          <p:nvPr/>
        </p:nvSpPr>
        <p:spPr>
          <a:xfrm flipH="1">
            <a:off x="565960" y="389155"/>
            <a:ext cx="5249829" cy="64633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anose="020B0A03030101060003" pitchFamily="34" charset="-52"/>
              </a:defRPr>
            </a:lvl1pPr>
          </a:lstStyle>
          <a:p>
            <a:r>
              <a:rPr lang="ru-RU" b="1" spc="50" dirty="0">
                <a:ln w="0">
                  <a:solidFill>
                    <a:schemeClr val="bg1"/>
                  </a:solidFill>
                </a:ln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РЕШЕНИЕ ЗАДАЧИ: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83449F38-18DE-81C5-694B-20681885E96F}"/>
              </a:ext>
            </a:extLst>
          </p:cNvPr>
          <p:cNvSpPr txBox="1"/>
          <p:nvPr/>
        </p:nvSpPr>
        <p:spPr>
          <a:xfrm>
            <a:off x="396821" y="1968726"/>
            <a:ext cx="42684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1600">
                <a:solidFill>
                  <a:schemeClr val="tx2">
                    <a:lumMod val="50000"/>
                  </a:schemeClr>
                </a:solidFill>
                <a:latin typeface="Raleway" panose="020B0503030101060003" pitchFamily="34" charset="-52"/>
              </a:defRPr>
            </a:lvl1pPr>
          </a:lstStyle>
          <a:p>
            <a:r>
              <a:rPr lang="ru-RU" dirty="0"/>
              <a:t>модель №3 имела стандартный </a:t>
            </a:r>
            <a:r>
              <a:rPr lang="ru-RU" dirty="0" err="1"/>
              <a:t>датасет</a:t>
            </a:r>
            <a:r>
              <a:rPr lang="ru-RU" dirty="0"/>
              <a:t> и определяла наличие у человека сигареты. Модель: yolov8s, графики: G3.1, G3.2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495F15C-FD18-2BB3-BEC5-69656B124D6E}"/>
              </a:ext>
            </a:extLst>
          </p:cNvPr>
          <p:cNvSpPr txBox="1"/>
          <p:nvPr/>
        </p:nvSpPr>
        <p:spPr>
          <a:xfrm>
            <a:off x="237047" y="1441344"/>
            <a:ext cx="37718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1600">
                <a:solidFill>
                  <a:schemeClr val="tx2">
                    <a:lumMod val="50000"/>
                  </a:schemeClr>
                </a:solidFill>
                <a:latin typeface="Raleway Black" panose="020B0A03030101060003" pitchFamily="34" charset="-52"/>
              </a:defRPr>
            </a:lvl1pPr>
          </a:lstStyle>
          <a:p>
            <a:r>
              <a:rPr lang="ru-RU" dirty="0" smtClean="0"/>
              <a:t>Эксперимент </a:t>
            </a:r>
            <a:r>
              <a:rPr lang="en-US" dirty="0"/>
              <a:t>3</a:t>
            </a:r>
            <a:endParaRPr lang="ru-RU" dirty="0"/>
          </a:p>
        </p:txBody>
      </p:sp>
      <p:sp>
        <p:nvSpPr>
          <p:cNvPr id="16" name="Прямоугольник: скругленные углы 41">
            <a:extLst>
              <a:ext uri="{FF2B5EF4-FFF2-40B4-BE49-F238E27FC236}">
                <a16:creationId xmlns="" xmlns:a16="http://schemas.microsoft.com/office/drawing/2014/main" id="{382D2825-BC72-A0B2-D592-2256FE9DB3B8}"/>
              </a:ext>
            </a:extLst>
          </p:cNvPr>
          <p:cNvSpPr/>
          <p:nvPr/>
        </p:nvSpPr>
        <p:spPr>
          <a:xfrm>
            <a:off x="237047" y="1901738"/>
            <a:ext cx="4540900" cy="949105"/>
          </a:xfrm>
          <a:prstGeom prst="roundRect">
            <a:avLst>
              <a:gd name="adj" fmla="val 11267"/>
            </a:avLst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83449F38-18DE-81C5-694B-20681885E96F}"/>
              </a:ext>
            </a:extLst>
          </p:cNvPr>
          <p:cNvSpPr txBox="1"/>
          <p:nvPr/>
        </p:nvSpPr>
        <p:spPr>
          <a:xfrm>
            <a:off x="6845643" y="1901738"/>
            <a:ext cx="472222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1600">
                <a:solidFill>
                  <a:schemeClr val="tx2">
                    <a:lumMod val="50000"/>
                  </a:schemeClr>
                </a:solidFill>
                <a:latin typeface="Raleway" panose="020B0503030101060003" pitchFamily="34" charset="-52"/>
              </a:defRPr>
            </a:lvl1pPr>
          </a:lstStyle>
          <a:p>
            <a:r>
              <a:rPr lang="ru-RU" dirty="0"/>
              <a:t>модель №4 имела стандартный </a:t>
            </a:r>
            <a:r>
              <a:rPr lang="ru-RU" dirty="0" err="1"/>
              <a:t>аугментированный</a:t>
            </a:r>
            <a:r>
              <a:rPr lang="ru-RU" dirty="0"/>
              <a:t> </a:t>
            </a:r>
            <a:r>
              <a:rPr lang="ru-RU" dirty="0" err="1"/>
              <a:t>датасет</a:t>
            </a:r>
            <a:r>
              <a:rPr lang="ru-RU" dirty="0"/>
              <a:t> и определяла наличие у человека сигареты в руке и рядом с лицом. Модель: yolov8s, графики: G4.1, G4.2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4495F15C-FD18-2BB3-BEC5-69656B124D6E}"/>
              </a:ext>
            </a:extLst>
          </p:cNvPr>
          <p:cNvSpPr txBox="1"/>
          <p:nvPr/>
        </p:nvSpPr>
        <p:spPr>
          <a:xfrm>
            <a:off x="7163206" y="1399865"/>
            <a:ext cx="37718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1600">
                <a:solidFill>
                  <a:schemeClr val="tx2">
                    <a:lumMod val="50000"/>
                  </a:schemeClr>
                </a:solidFill>
                <a:latin typeface="Raleway Black" panose="020B0A03030101060003" pitchFamily="34" charset="-52"/>
              </a:defRPr>
            </a:lvl1pPr>
          </a:lstStyle>
          <a:p>
            <a:r>
              <a:rPr lang="ru-RU" dirty="0" smtClean="0"/>
              <a:t>Эксперимент </a:t>
            </a:r>
            <a:r>
              <a:rPr lang="en-US" dirty="0" smtClean="0"/>
              <a:t>4</a:t>
            </a:r>
            <a:endParaRPr lang="ru-RU" dirty="0"/>
          </a:p>
        </p:txBody>
      </p:sp>
      <p:sp>
        <p:nvSpPr>
          <p:cNvPr id="26" name="Прямоугольник: скругленные углы 41">
            <a:extLst>
              <a:ext uri="{FF2B5EF4-FFF2-40B4-BE49-F238E27FC236}">
                <a16:creationId xmlns="" xmlns:a16="http://schemas.microsoft.com/office/drawing/2014/main" id="{382D2825-BC72-A0B2-D592-2256FE9DB3B8}"/>
              </a:ext>
            </a:extLst>
          </p:cNvPr>
          <p:cNvSpPr/>
          <p:nvPr/>
        </p:nvSpPr>
        <p:spPr>
          <a:xfrm>
            <a:off x="6771503" y="1850618"/>
            <a:ext cx="4932603" cy="1183143"/>
          </a:xfrm>
          <a:prstGeom prst="roundRect">
            <a:avLst>
              <a:gd name="adj" fmla="val 11267"/>
            </a:avLst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48" y="3033761"/>
            <a:ext cx="5290542" cy="258415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886" y="3206573"/>
            <a:ext cx="5486411" cy="274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9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="" xmlns:a16="http://schemas.microsoft.com/office/drawing/2014/main" id="{33E21214-86EA-A553-5F26-675F499C422B}"/>
              </a:ext>
            </a:extLst>
          </p:cNvPr>
          <p:cNvSpPr/>
          <p:nvPr/>
        </p:nvSpPr>
        <p:spPr>
          <a:xfrm>
            <a:off x="0" y="0"/>
            <a:ext cx="12192000" cy="1257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66FF71F-1CF5-922B-879A-08E776B5D0D3}"/>
              </a:ext>
            </a:extLst>
          </p:cNvPr>
          <p:cNvSpPr txBox="1"/>
          <p:nvPr/>
        </p:nvSpPr>
        <p:spPr>
          <a:xfrm flipH="1">
            <a:off x="565959" y="389155"/>
            <a:ext cx="5950170" cy="64633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anose="020B0A03030101060003" pitchFamily="34" charset="-52"/>
              </a:defRPr>
            </a:lvl1pPr>
          </a:lstStyle>
          <a:p>
            <a:r>
              <a:rPr lang="ru-RU" b="1" spc="50" dirty="0" smtClean="0">
                <a:ln w="0">
                  <a:solidFill>
                    <a:schemeClr val="bg1"/>
                  </a:solidFill>
                </a:ln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ФИНАЛЬНОЕ РЕШЕНИЕ</a:t>
            </a:r>
            <a:endParaRPr lang="ru-RU" b="1" spc="50" dirty="0">
              <a:ln w="0">
                <a:solidFill>
                  <a:schemeClr val="bg1"/>
                </a:solidFill>
              </a:ln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83449F38-18DE-81C5-694B-20681885E96F}"/>
              </a:ext>
            </a:extLst>
          </p:cNvPr>
          <p:cNvSpPr txBox="1"/>
          <p:nvPr/>
        </p:nvSpPr>
        <p:spPr>
          <a:xfrm>
            <a:off x="421534" y="1968726"/>
            <a:ext cx="426842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1600">
                <a:solidFill>
                  <a:schemeClr val="tx2">
                    <a:lumMod val="50000"/>
                  </a:schemeClr>
                </a:solidFill>
                <a:latin typeface="Raleway" panose="020B0503030101060003" pitchFamily="34" charset="-52"/>
              </a:defRPr>
            </a:lvl1pPr>
          </a:lstStyle>
          <a:p>
            <a:r>
              <a:rPr lang="ru-RU" sz="1800" dirty="0"/>
              <a:t>Четвёртая модель показала хорошую точность обнаружения курильщика на фото, так как имеет четыре класса: 1 сигарета у лица, 2 сигареты у лица нет, 3 сигарета в руке и 4 сигареты в руке нет. Таким образом достигается большая точность. Также большую роль сыграл </a:t>
            </a:r>
            <a:r>
              <a:rPr lang="ru-RU" sz="1800" dirty="0" err="1"/>
              <a:t>аугментированный</a:t>
            </a:r>
            <a:r>
              <a:rPr lang="ru-RU" sz="1800" dirty="0"/>
              <a:t> </a:t>
            </a:r>
            <a:r>
              <a:rPr lang="ru-RU" sz="1800" dirty="0" err="1"/>
              <a:t>датасет</a:t>
            </a:r>
            <a:r>
              <a:rPr lang="ru-RU" sz="1800" dirty="0"/>
              <a:t>. Использовалась модель yolov8s.</a:t>
            </a:r>
            <a:endParaRPr lang="ru-RU" sz="1800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495F15C-FD18-2BB3-BEC5-69656B124D6E}"/>
              </a:ext>
            </a:extLst>
          </p:cNvPr>
          <p:cNvSpPr txBox="1"/>
          <p:nvPr/>
        </p:nvSpPr>
        <p:spPr>
          <a:xfrm>
            <a:off x="3814119" y="1360413"/>
            <a:ext cx="46955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1600">
                <a:solidFill>
                  <a:schemeClr val="tx2">
                    <a:lumMod val="50000"/>
                  </a:schemeClr>
                </a:solidFill>
                <a:latin typeface="Raleway Black" panose="020B0A03030101060003" pitchFamily="34" charset="-52"/>
              </a:defRPr>
            </a:lvl1pPr>
          </a:lstStyle>
          <a:p>
            <a:r>
              <a:rPr lang="ru-RU" dirty="0" smtClean="0"/>
              <a:t>Модель </a:t>
            </a:r>
            <a:r>
              <a:rPr lang="ru-RU" dirty="0" err="1" smtClean="0"/>
              <a:t>детекции</a:t>
            </a:r>
            <a:r>
              <a:rPr lang="ru-RU" dirty="0" smtClean="0"/>
              <a:t> лица и сигареты </a:t>
            </a:r>
            <a:endParaRPr lang="ru-RU" dirty="0"/>
          </a:p>
        </p:txBody>
      </p:sp>
      <p:sp>
        <p:nvSpPr>
          <p:cNvPr id="16" name="Прямоугольник: скругленные углы 41">
            <a:extLst>
              <a:ext uri="{FF2B5EF4-FFF2-40B4-BE49-F238E27FC236}">
                <a16:creationId xmlns="" xmlns:a16="http://schemas.microsoft.com/office/drawing/2014/main" id="{382D2825-BC72-A0B2-D592-2256FE9DB3B8}"/>
              </a:ext>
            </a:extLst>
          </p:cNvPr>
          <p:cNvSpPr/>
          <p:nvPr/>
        </p:nvSpPr>
        <p:spPr>
          <a:xfrm>
            <a:off x="237047" y="1901737"/>
            <a:ext cx="4540900" cy="2929311"/>
          </a:xfrm>
          <a:prstGeom prst="roundRect">
            <a:avLst>
              <a:gd name="adj" fmla="val 11267"/>
            </a:avLst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097" y="1968726"/>
            <a:ext cx="3509319" cy="197399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947" y="3286896"/>
            <a:ext cx="3253947" cy="244046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894" y="4212477"/>
            <a:ext cx="3250689" cy="182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8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: скругленные углы 13">
            <a:extLst>
              <a:ext uri="{FF2B5EF4-FFF2-40B4-BE49-F238E27FC236}">
                <a16:creationId xmlns="" xmlns:a16="http://schemas.microsoft.com/office/drawing/2014/main" id="{6751C25D-D246-BB32-8FBA-BE6EA959175F}"/>
              </a:ext>
            </a:extLst>
          </p:cNvPr>
          <p:cNvSpPr/>
          <p:nvPr/>
        </p:nvSpPr>
        <p:spPr>
          <a:xfrm>
            <a:off x="762001" y="1786580"/>
            <a:ext cx="10253276" cy="4690419"/>
          </a:xfrm>
          <a:prstGeom prst="roundRect">
            <a:avLst>
              <a:gd name="adj" fmla="val 8178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="" xmlns:a16="http://schemas.microsoft.com/office/drawing/2014/main" id="{33E21214-86EA-A553-5F26-675F499C422B}"/>
              </a:ext>
            </a:extLst>
          </p:cNvPr>
          <p:cNvSpPr/>
          <p:nvPr/>
        </p:nvSpPr>
        <p:spPr>
          <a:xfrm>
            <a:off x="0" y="0"/>
            <a:ext cx="12192000" cy="12573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66FF71F-1CF5-922B-879A-08E776B5D0D3}"/>
              </a:ext>
            </a:extLst>
          </p:cNvPr>
          <p:cNvSpPr txBox="1"/>
          <p:nvPr/>
        </p:nvSpPr>
        <p:spPr>
          <a:xfrm flipH="1">
            <a:off x="565960" y="389155"/>
            <a:ext cx="5249829" cy="64633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anose="020B0A03030101060003" pitchFamily="34" charset="-52"/>
              </a:defRPr>
            </a:lvl1pPr>
          </a:lstStyle>
          <a:p>
            <a:r>
              <a:rPr lang="ru-RU" b="1" spc="50" dirty="0" smtClean="0">
                <a:ln w="0">
                  <a:solidFill>
                    <a:schemeClr val="bg1"/>
                  </a:solidFill>
                </a:ln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РЕЗУЛЬТАТ</a:t>
            </a:r>
            <a:endParaRPr lang="ru-RU" b="1" spc="50" dirty="0">
              <a:ln w="0">
                <a:solidFill>
                  <a:schemeClr val="bg1"/>
                </a:solidFill>
              </a:ln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495F15C-FD18-2BB3-BEC5-69656B124D6E}"/>
              </a:ext>
            </a:extLst>
          </p:cNvPr>
          <p:cNvSpPr txBox="1"/>
          <p:nvPr/>
        </p:nvSpPr>
        <p:spPr>
          <a:xfrm>
            <a:off x="4085968" y="1341370"/>
            <a:ext cx="37718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1600">
                <a:solidFill>
                  <a:schemeClr val="tx2">
                    <a:lumMod val="50000"/>
                  </a:schemeClr>
                </a:solidFill>
                <a:latin typeface="Raleway Black" panose="020B0A03030101060003" pitchFamily="34" charset="-52"/>
              </a:defRPr>
            </a:lvl1pPr>
          </a:lstStyle>
          <a:p>
            <a:r>
              <a:rPr lang="ru-RU" dirty="0" smtClean="0"/>
              <a:t>Визуализация решения на </a:t>
            </a:r>
            <a:r>
              <a:rPr lang="en-US" dirty="0" err="1" smtClean="0"/>
              <a:t>FastAPI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031" y="2050139"/>
            <a:ext cx="4595605" cy="234088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983" y="2780825"/>
            <a:ext cx="6581356" cy="322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40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SybKZInnN3B0SzpLKJ7TvA&quot;,&quot;gi&quot;:&quot;FGqgo8LJlWW1vXT3-lNxyg&quot;,&quot;ti&quot;:&quot;ui_elements&quot;,&quot;vs&quot;:{&quot;f&quot;:[3405],&quot;i&quot;:{&quot;d&quot;:&quot;SybKZInnN3B0SzpLKJ7TvA&quot;,&quot;p&quot;:true}},&quot;at&quot;:&quot;DEFAULT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U-rL170Vp8tCTU-1QBbdiw&quot;,&quot;gi&quot;:&quot;FGqgo8LJlWW1vXT3-lNxyg&quot;,&quot;ti&quot;:&quot;ui_elements&quot;,&quot;vs&quot;:{&quot;f&quot;:[3405],&quot;i&quot;:{&quot;d&quot;:&quot;U-rL170Vp8tCTU-1QBbdiw&quot;,&quot;p&quot;:true}},&quot;at&quot;:&quot;DEFAULT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JQD5M4lM0woGE9oPcWK7bA&quot;,&quot;gi&quot;:&quot;FGqgo8LJlWW1vXT3-lNxyg&quot;,&quot;ti&quot;:&quot;ui_elements&quot;,&quot;vs&quot;:{&quot;f&quot;:[138],&quot;i&quot;:{&quot;d&quot;:&quot;JQD5M4lM0woGE9oPcWK7bA&quot;,&quot;p&quot;:true}},&quot;at&quot;:&quot;DEFAULT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exbQhEc_v7BONsOiFrjrhg&quot;,&quot;gi&quot;:&quot;FGqgo8LJlWW1vXT3-lNxyg&quot;,&quot;ti&quot;:&quot;ui_elements&quot;,&quot;vs&quot;:{&quot;f&quot;:[151],&quot;i&quot;:{&quot;d&quot;:&quot;exbQhEc_v7BONsOiFrjrhg&quot;,&quot;p&quot;:true}},&quot;at&quot;:&quot;DEFAULT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3ytCmcL0hO-njEcm4z1Hzg&quot;,&quot;gi&quot;:&quot;FGqgo8LJlWW1vXT3-lNxyg&quot;,&quot;ti&quot;:&quot;ui_elements&quot;,&quot;vs&quot;:{&quot;f&quot;:[3405],&quot;i&quot;:{&quot;d&quot;:&quot;3ytCmcL0hO-njEcm4z1Hzg&quot;,&quot;p&quot;:true}},&quot;at&quot;:&quot;DEFAULT&quot;}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</TotalTime>
  <Words>561</Words>
  <Application>Microsoft Office PowerPoint</Application>
  <PresentationFormat>Широкоэкранный</PresentationFormat>
  <Paragraphs>74</Paragraphs>
  <Slides>10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Arial</vt:lpstr>
      <vt:lpstr>Raleway</vt:lpstr>
      <vt:lpstr>Calibri</vt:lpstr>
      <vt:lpstr>Raleway Medium</vt:lpstr>
      <vt:lpstr>Montserrat Light</vt:lpstr>
      <vt:lpstr>Cascadia Code SemiBold</vt:lpstr>
      <vt:lpstr>Raleway Black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Любовь Самхаева</dc:creator>
  <cp:lastModifiedBy>Учетная запись Майкрософт</cp:lastModifiedBy>
  <cp:revision>30</cp:revision>
  <dcterms:created xsi:type="dcterms:W3CDTF">2023-09-09T20:03:30Z</dcterms:created>
  <dcterms:modified xsi:type="dcterms:W3CDTF">2024-04-21T10:39:11Z</dcterms:modified>
</cp:coreProperties>
</file>